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9" r:id="rId7"/>
    <p:sldMasterId id="2147483721" r:id="rId8"/>
    <p:sldMasterId id="2147483733" r:id="rId9"/>
  </p:sldMasterIdLst>
  <p:notesMasterIdLst>
    <p:notesMasterId r:id="rId11"/>
  </p:notesMasterIdLst>
  <p:handoutMasterIdLst>
    <p:handoutMasterId r:id="rId46"/>
  </p:handoutMasterIdLst>
  <p:sldIdLst>
    <p:sldId id="911" r:id="rId10"/>
    <p:sldId id="1094" r:id="rId12"/>
    <p:sldId id="1098" r:id="rId13"/>
    <p:sldId id="918" r:id="rId14"/>
    <p:sldId id="919" r:id="rId15"/>
    <p:sldId id="922" r:id="rId16"/>
    <p:sldId id="926" r:id="rId17"/>
    <p:sldId id="925" r:id="rId18"/>
    <p:sldId id="927" r:id="rId19"/>
    <p:sldId id="1047" r:id="rId20"/>
    <p:sldId id="1008" r:id="rId21"/>
    <p:sldId id="785" r:id="rId22"/>
    <p:sldId id="934" r:id="rId23"/>
    <p:sldId id="928" r:id="rId24"/>
    <p:sldId id="1016" r:id="rId25"/>
    <p:sldId id="929" r:id="rId26"/>
    <p:sldId id="948" r:id="rId27"/>
    <p:sldId id="1020" r:id="rId28"/>
    <p:sldId id="1049" r:id="rId29"/>
    <p:sldId id="1050" r:id="rId30"/>
    <p:sldId id="1051" r:id="rId31"/>
    <p:sldId id="930" r:id="rId32"/>
    <p:sldId id="931" r:id="rId33"/>
    <p:sldId id="806" r:id="rId34"/>
    <p:sldId id="1028" r:id="rId35"/>
    <p:sldId id="1031" r:id="rId36"/>
    <p:sldId id="1052" r:id="rId37"/>
    <p:sldId id="1054" r:id="rId38"/>
    <p:sldId id="1055" r:id="rId39"/>
    <p:sldId id="1063" r:id="rId40"/>
    <p:sldId id="1163" r:id="rId41"/>
    <p:sldId id="1072" r:id="rId42"/>
    <p:sldId id="1077" r:id="rId43"/>
    <p:sldId id="1145" r:id="rId44"/>
    <p:sldId id="1148" r:id="rId45"/>
  </p:sldIdLst>
  <p:sldSz cx="9906000" cy="6858000" type="A4"/>
  <p:notesSz cx="6797675" cy="992632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  <a:sym typeface="Verdana" panose="020B060403050404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2885"/>
    <a:srgbClr val="FFFFFF"/>
    <a:srgbClr val="DB5531"/>
    <a:srgbClr val="E87071"/>
    <a:srgbClr val="CCECFF"/>
    <a:srgbClr val="FFB850"/>
    <a:srgbClr val="77B3FB"/>
    <a:srgbClr val="F3F9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883"/>
    <p:restoredTop sz="71698"/>
  </p:normalViewPr>
  <p:slideViewPr>
    <p:cSldViewPr showGuides="1">
      <p:cViewPr varScale="1">
        <p:scale>
          <a:sx n="75" d="100"/>
          <a:sy n="75" d="100"/>
        </p:scale>
        <p:origin x="57" y="135"/>
      </p:cViewPr>
      <p:guideLst>
        <p:guide orient="horz" pos="2138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771359-8BFD-465E-9E44-04347C861335}" type="doc">
      <dgm:prSet loTypeId="urn:microsoft.com/office/officeart/2005/8/layout/lProcess1#2" loCatId="process" qsTypeId="urn:microsoft.com/office/officeart/2005/8/quickstyle/simple1#2" qsCatId="simple" csTypeId="urn:microsoft.com/office/officeart/2005/8/colors/accent1_2#2" csCatId="accent1" phldr="0"/>
      <dgm:spPr/>
      <dgm:t>
        <a:bodyPr/>
        <a:lstStyle/>
        <a:p>
          <a:endParaRPr lang="zh-CN" altLang="en-US"/>
        </a:p>
      </dgm:t>
    </dgm:pt>
    <dgm:pt modelId="{DA079357-CE50-4940-9D39-5206B4B6747E}" type="pres">
      <dgm:prSet presAssocID="{D9771359-8BFD-465E-9E44-04347C861335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BADFF9E0-7E39-40B4-B0C0-52397A142FA9}" type="presOf" srcId="{D9771359-8BFD-465E-9E44-04347C861335}" destId="{DA079357-CE50-4940-9D39-5206B4B6747E}" srcOrd="0" destOrd="0" presId="urn:microsoft.com/office/officeart/2005/8/layout/lProcess1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#2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  <dgm:param type="vertAlign" val="mid"/>
          <dgm:param type="nodeHorzAlign" val="l"/>
          <dgm:param type="fallback" val="2D"/>
        </dgm:alg>
      </dgm:if>
      <dgm:else name="Name3">
        <dgm:alg type="lin">
          <dgm:param type="linDir" val="fromR"/>
          <dgm:param type="nodeVertAlign" val="t"/>
          <dgm:param type="vertAlign" val="mid"/>
          <dgm:param type="nodeHorzAlign" val="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VertAlign" val="t"/>
              <dgm:param type="nodeHorzAlign" val="ctr"/>
              <dgm:param type="fallback" val="2D"/>
            </dgm:alg>
          </dgm:if>
          <dgm:else name="Name7">
            <dgm:alg type="lin">
              <dgm:param type="linDir" val="fromT"/>
              <dgm:param type="nodeVertAlign" val="t"/>
              <dgm:param type="nodeHorzAlign" val="ctr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image" Target="../media/image39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26" name="Rectangle 85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14875"/>
            <a:ext cx="4987925" cy="447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83" tIns="44938" rIns="91483" bIns="44938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rPr>
              <a:t>Click to edit Master notes styles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rPr>
              <a:t>Second Level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rPr>
              <a:t>Third Level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rPr>
              <a:t>Fourth Level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rPr>
              <a:t>Fifth Level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12643" name="Rectangle 85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72100" cy="3721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112644" name="Picture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075" y="917575"/>
            <a:ext cx="4540250" cy="308768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  <a:sym typeface="Verdana" panose="020B060403050404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  <a:sym typeface="Verdana" panose="020B060403050404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  <a:sym typeface="Verdana" panose="020B060403050404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  <a:sym typeface="Verdana" panose="020B060403050404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  <a:sym typeface="Verdan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10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en-US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11200" y="744538"/>
            <a:ext cx="5378450" cy="3722687"/>
          </a:xfrm>
        </p:spPr>
      </p:sp>
      <p:sp>
        <p:nvSpPr>
          <p:cNvPr id="133123" name="Rectangle 3"/>
          <p:cNvSpPr>
            <a:spLocks noGrp="1"/>
          </p:cNvSpPr>
          <p:nvPr>
            <p:ph type="body" idx="1"/>
          </p:nvPr>
        </p:nvSpPr>
        <p:spPr>
          <a:xfrm>
            <a:off x="679450" y="4716463"/>
            <a:ext cx="5438775" cy="4465637"/>
          </a:xfrm>
        </p:spPr>
        <p:txBody>
          <a:bodyPr wrap="square" lIns="91483" tIns="44938" rIns="91483" bIns="44938" anchor="t" anchorCtr="0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41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51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6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136195" name="Rectangle 169"/>
          <p:cNvSpPr>
            <a:spLocks noGrp="1"/>
          </p:cNvSpPr>
          <p:nvPr>
            <p:ph type="body"/>
          </p:nvPr>
        </p:nvSpPr>
        <p:spPr>
          <a:xfrm>
            <a:off x="679450" y="4714875"/>
            <a:ext cx="5438775" cy="4467225"/>
          </a:xfrm>
        </p:spPr>
        <p:txBody>
          <a:bodyPr wrap="square" lIns="91483" tIns="44938" rIns="91483" bIns="44938" anchor="t" anchorCtr="0"/>
          <a:lstStyle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幻灯片图像占位符 1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157699" name="文本占位符 2"/>
          <p:cNvSpPr>
            <a:spLocks noGrp="1"/>
          </p:cNvSpPr>
          <p:nvPr>
            <p:ph type="body" idx="3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87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Rectangle 779"/>
          <p:cNvSpPr>
            <a:spLocks noGrp="1"/>
          </p:cNvSpPr>
          <p:nvPr>
            <p:ph type="body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48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Rectangle 485"/>
          <p:cNvSpPr>
            <a:spLocks noGrp="1"/>
          </p:cNvSpPr>
          <p:nvPr>
            <p:ph type="body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en-US" altLang="zh-CN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83" tIns="44938" rIns="91483" bIns="44938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0389" y="1268415"/>
            <a:ext cx="4284662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7450" y="1268415"/>
            <a:ext cx="4284664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504D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08826" y="304800"/>
            <a:ext cx="2181225" cy="57150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0389" y="304800"/>
            <a:ext cx="6396037" cy="57150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0389" y="1268415"/>
            <a:ext cx="4284662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7450" y="1268415"/>
            <a:ext cx="4284664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504D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08826" y="304800"/>
            <a:ext cx="2181225" cy="57150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0389" y="304800"/>
            <a:ext cx="6396037" cy="57150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55700" y="1981200"/>
            <a:ext cx="392112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41925" y="1981200"/>
            <a:ext cx="392112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61212" y="609600"/>
            <a:ext cx="2001838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5701" y="609600"/>
            <a:ext cx="5840413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742950" y="2393950"/>
            <a:ext cx="8420100" cy="109538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w 1000"/>
              <a:gd name="T9" fmla="*/ 0 h 1000"/>
              <a:gd name="T10" fmla="*/ 2147483646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2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990600"/>
            <a:ext cx="84201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2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68450" y="3429000"/>
            <a:ext cx="7594600" cy="1600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0388" y="1268413"/>
            <a:ext cx="4284662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7450" y="1268413"/>
            <a:ext cx="4284663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08825" y="304800"/>
            <a:ext cx="21812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0388" y="304800"/>
            <a:ext cx="6396037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60388" y="304800"/>
            <a:ext cx="8729662" cy="5715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hf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4" Type="http://schemas.openxmlformats.org/officeDocument/2006/relationships/theme" Target="../theme/theme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844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3075" name="Rectangle 1845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zh-CN" altLang="en-US" dirty="0"/>
              <a:t>第二级</a:t>
            </a:r>
            <a:endParaRPr lang="en-US" altLang="en-US" dirty="0"/>
          </a:p>
          <a:p>
            <a:pPr lvl="2"/>
            <a:r>
              <a:rPr lang="zh-CN" altLang="en-US" dirty="0"/>
              <a:t>第三级</a:t>
            </a:r>
            <a:endParaRPr lang="en-US" altLang="en-US" dirty="0"/>
          </a:p>
          <a:p>
            <a:pPr lvl="3"/>
            <a:r>
              <a:rPr lang="zh-CN" altLang="en-US" dirty="0"/>
              <a:t>第四级</a:t>
            </a:r>
            <a:endParaRPr lang="en-US" altLang="en-US" dirty="0"/>
          </a:p>
          <a:p>
            <a:pPr lvl="4"/>
            <a:r>
              <a:rPr lang="zh-CN" altLang="en-US" dirty="0"/>
              <a:t>第五级</a:t>
            </a:r>
            <a:endParaRPr lang="en-US" altLang="en-US" dirty="0"/>
          </a:p>
        </p:txBody>
      </p:sp>
      <p:sp>
        <p:nvSpPr>
          <p:cNvPr id="1049398" name="Rectangle 184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 b="0" 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49399" name="Rectangle 18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 b="0" 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49400" name="Rectangle 184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1">
                <a:latin typeface="Times New Roman" panose="02020603050405020304" pitchFamily="18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/>
          <a:ea typeface="宋体" panose="02010600030101010101" pitchFamily="2" charset="-122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/>
          <a:ea typeface="宋体" panose="02010600030101010101" pitchFamily="2" charset="-122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/>
          <a:ea typeface="宋体" panose="02010600030101010101" pitchFamily="2" charset="-122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/>
          <a:ea typeface="宋体" panose="02010600030101010101" pitchFamily="2" charset="-122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0"/>
          <p:cNvSpPr>
            <a:spLocks noGrp="1"/>
          </p:cNvSpPr>
          <p:nvPr>
            <p:ph type="title"/>
          </p:nvPr>
        </p:nvSpPr>
        <p:spPr>
          <a:xfrm>
            <a:off x="2000250" y="304800"/>
            <a:ext cx="7289800" cy="603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099" name="Rectangle 1"/>
          <p:cNvSpPr>
            <a:spLocks noGrp="1"/>
          </p:cNvSpPr>
          <p:nvPr>
            <p:ph type="body"/>
          </p:nvPr>
        </p:nvSpPr>
        <p:spPr>
          <a:xfrm>
            <a:off x="560388" y="1268413"/>
            <a:ext cx="8721725" cy="4751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zh-CN" altLang="en-US" dirty="0"/>
              <a:t>第二级</a:t>
            </a:r>
            <a:endParaRPr lang="en-US" altLang="en-US" dirty="0"/>
          </a:p>
          <a:p>
            <a:pPr lvl="2"/>
            <a:r>
              <a:rPr lang="zh-CN" altLang="en-US" dirty="0"/>
              <a:t>第三级</a:t>
            </a:r>
            <a:endParaRPr lang="en-US" altLang="en-US" dirty="0"/>
          </a:p>
          <a:p>
            <a:pPr lvl="3"/>
            <a:r>
              <a:rPr lang="zh-CN" altLang="en-US" dirty="0"/>
              <a:t>第四级</a:t>
            </a:r>
            <a:endParaRPr lang="en-US" altLang="en-US" dirty="0"/>
          </a:p>
          <a:p>
            <a:pPr lvl="4"/>
            <a:r>
              <a:rPr lang="zh-CN" altLang="en-US" dirty="0"/>
              <a:t>第五级</a:t>
            </a:r>
            <a:endParaRPr lang="en-US" altLang="en-US" dirty="0"/>
          </a:p>
        </p:txBody>
      </p:sp>
      <p:sp>
        <p:nvSpPr>
          <p:cNvPr id="2052" name="Freeform 2"/>
          <p:cNvSpPr>
            <a:spLocks noChangeArrowheads="1"/>
          </p:cNvSpPr>
          <p:nvPr/>
        </p:nvSpPr>
        <p:spPr bwMode="auto">
          <a:xfrm>
            <a:off x="631825" y="1016000"/>
            <a:ext cx="8621713" cy="109538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w 1000"/>
              <a:gd name="T9" fmla="*/ 0 h 1000"/>
              <a:gd name="T10" fmla="*/ 0 w 1000"/>
              <a:gd name="T11" fmla="*/ 0 h 1000"/>
              <a:gd name="T12" fmla="*/ 2147483646 w 1000"/>
              <a:gd name="T13" fmla="*/ 0 h 1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0504D"/>
          </a:solidFill>
          <a:ln w="9525">
            <a:solidFill>
              <a:srgbClr val="C0504D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053" name="Line 3"/>
          <p:cNvSpPr>
            <a:spLocks noChangeShapeType="1"/>
          </p:cNvSpPr>
          <p:nvPr/>
        </p:nvSpPr>
        <p:spPr bwMode="auto">
          <a:xfrm flipV="1">
            <a:off x="660400" y="6381750"/>
            <a:ext cx="8585200" cy="0"/>
          </a:xfrm>
          <a:prstGeom prst="line">
            <a:avLst/>
          </a:prstGeom>
          <a:noFill/>
          <a:ln w="3175">
            <a:solidFill>
              <a:srgbClr val="C0504D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48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 b="0" i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48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200" b="0" i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48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1">
                <a:solidFill>
                  <a:schemeClr val="tx1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  <p:pic>
        <p:nvPicPr>
          <p:cNvPr id="2097152" name="Picture 0" descr="title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6288" y="188913"/>
            <a:ext cx="700087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o"/>
        <a:defRPr sz="3000">
          <a:solidFill>
            <a:srgbClr val="000000"/>
          </a:solidFill>
          <a:latin typeface="+mn-lt"/>
          <a:ea typeface="+mn-ea"/>
          <a:cs typeface="+mn-cs"/>
        </a:defRPr>
      </a:lvl1pPr>
      <a:lvl2pPr marL="908050" indent="-438150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n"/>
        <a:defRPr sz="2600">
          <a:solidFill>
            <a:srgbClr val="000000"/>
          </a:solidFill>
          <a:latin typeface="+mn-lt"/>
          <a:ea typeface="+mn-ea"/>
        </a:defRPr>
      </a:lvl2pPr>
      <a:lvl3pPr marL="1304925" indent="-396875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o"/>
        <a:defRPr sz="2300">
          <a:solidFill>
            <a:srgbClr val="000000"/>
          </a:solidFill>
          <a:latin typeface="+mn-lt"/>
          <a:ea typeface="+mn-ea"/>
        </a:defRPr>
      </a:lvl3pPr>
      <a:lvl4pPr marL="1694180" indent="-387350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n"/>
        <a:defRPr sz="2000">
          <a:solidFill>
            <a:srgbClr val="000000"/>
          </a:solidFill>
          <a:latin typeface="+mn-lt"/>
          <a:ea typeface="+mn-ea"/>
        </a:defRPr>
      </a:lvl4pPr>
      <a:lvl5pPr marL="2094230" indent="-400050" algn="l" rtl="0" eaLnBrk="0" fontAlgn="base" latinLnBrk="1" hangingPunct="0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5pPr>
      <a:lvl6pPr marL="25514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6pPr>
      <a:lvl7pPr marL="30086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7pPr>
      <a:lvl8pPr marL="34658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8pPr>
      <a:lvl9pPr marL="39230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789"/>
          <p:cNvSpPr>
            <a:spLocks noChangeArrowheads="1"/>
          </p:cNvSpPr>
          <p:nvPr/>
        </p:nvSpPr>
        <p:spPr bwMode="auto">
          <a:xfrm>
            <a:off x="742950" y="2393950"/>
            <a:ext cx="8420100" cy="109538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w 1000"/>
              <a:gd name="T9" fmla="*/ 0 h 1000"/>
              <a:gd name="T10" fmla="*/ 0 w 1000"/>
              <a:gd name="T11" fmla="*/ 0 h 1000"/>
              <a:gd name="T12" fmla="*/ 2147483646 w 1000"/>
              <a:gd name="T13" fmla="*/ 0 h 1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0504D"/>
          </a:solidFill>
          <a:ln w="9525">
            <a:solidFill>
              <a:srgbClr val="C0504D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123" name="Rectangle 903"/>
          <p:cNvSpPr>
            <a:spLocks noGrp="1"/>
          </p:cNvSpPr>
          <p:nvPr>
            <p:ph type="title"/>
          </p:nvPr>
        </p:nvSpPr>
        <p:spPr>
          <a:xfrm>
            <a:off x="2000250" y="304800"/>
            <a:ext cx="7289800" cy="603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5124" name="Rectangle 905"/>
          <p:cNvSpPr>
            <a:spLocks noGrp="1"/>
          </p:cNvSpPr>
          <p:nvPr>
            <p:ph type="body"/>
          </p:nvPr>
        </p:nvSpPr>
        <p:spPr>
          <a:xfrm>
            <a:off x="560388" y="1268413"/>
            <a:ext cx="8721725" cy="4751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zh-CN" altLang="en-US" dirty="0"/>
              <a:t>第二级</a:t>
            </a:r>
            <a:endParaRPr lang="en-US" altLang="en-US" dirty="0"/>
          </a:p>
          <a:p>
            <a:pPr lvl="2"/>
            <a:r>
              <a:rPr lang="zh-CN" altLang="en-US" dirty="0"/>
              <a:t>第三级</a:t>
            </a:r>
            <a:endParaRPr lang="en-US" altLang="en-US" dirty="0"/>
          </a:p>
          <a:p>
            <a:pPr lvl="3"/>
            <a:r>
              <a:rPr lang="zh-CN" altLang="en-US" dirty="0"/>
              <a:t>第四级</a:t>
            </a:r>
            <a:endParaRPr lang="en-US" altLang="en-US" dirty="0"/>
          </a:p>
          <a:p>
            <a:pPr lvl="4"/>
            <a:r>
              <a:rPr lang="zh-CN" altLang="en-US" dirty="0"/>
              <a:t>第五级</a:t>
            </a:r>
            <a:endParaRPr lang="en-US" altLang="en-US" dirty="0"/>
          </a:p>
        </p:txBody>
      </p:sp>
      <p:sp>
        <p:nvSpPr>
          <p:cNvPr id="1054607" name="Rectangle 9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 b="0" i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54609" name="Rectangle 9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200" b="0" i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54611" name="Rectangle 9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1">
                <a:solidFill>
                  <a:schemeClr val="tx1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3800">
          <a:solidFill>
            <a:srgbClr val="1F497D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o"/>
        <a:defRPr sz="3000">
          <a:solidFill>
            <a:srgbClr val="000000"/>
          </a:solidFill>
          <a:latin typeface="+mn-lt"/>
          <a:ea typeface="+mn-ea"/>
          <a:cs typeface="+mn-cs"/>
        </a:defRPr>
      </a:lvl1pPr>
      <a:lvl2pPr marL="908050" indent="-438150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n"/>
        <a:defRPr sz="2600">
          <a:solidFill>
            <a:srgbClr val="000000"/>
          </a:solidFill>
          <a:latin typeface="+mn-lt"/>
          <a:ea typeface="+mn-ea"/>
        </a:defRPr>
      </a:lvl2pPr>
      <a:lvl3pPr marL="1304925" indent="-396875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o"/>
        <a:defRPr sz="2300">
          <a:solidFill>
            <a:srgbClr val="000000"/>
          </a:solidFill>
          <a:latin typeface="+mn-lt"/>
          <a:ea typeface="+mn-ea"/>
        </a:defRPr>
      </a:lvl3pPr>
      <a:lvl4pPr marL="1694180" indent="-387350" algn="l" rtl="0" eaLnBrk="0" fontAlgn="base" latinLnBrk="1" hangingPunct="0">
        <a:spcBef>
          <a:spcPct val="20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n"/>
        <a:defRPr sz="2000">
          <a:solidFill>
            <a:srgbClr val="000000"/>
          </a:solidFill>
          <a:latin typeface="+mn-lt"/>
          <a:ea typeface="+mn-ea"/>
        </a:defRPr>
      </a:lvl4pPr>
      <a:lvl5pPr marL="2094230" indent="-400050" algn="l" rtl="0" eaLnBrk="0" fontAlgn="base" latinLnBrk="1" hangingPunct="0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5pPr>
      <a:lvl6pPr marL="25514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6pPr>
      <a:lvl7pPr marL="30086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7pPr>
      <a:lvl8pPr marL="34658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8pPr>
      <a:lvl9pPr marL="3923030" indent="-400050" algn="l" rtl="0" fontAlgn="base" latinLnBrk="1">
        <a:spcBef>
          <a:spcPct val="25000"/>
        </a:spcBef>
        <a:spcAft>
          <a:spcPct val="0"/>
        </a:spcAft>
        <a:buClr>
          <a:srgbClr val="C0504D"/>
        </a:buClr>
        <a:buFont typeface="Wingdings" panose="05000000000000000000" pitchFamily="2" charset="2"/>
        <a:buChar char="§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>
            <a:spLocks noGrp="1"/>
          </p:cNvSpPr>
          <p:nvPr>
            <p:ph type="title"/>
          </p:nvPr>
        </p:nvSpPr>
        <p:spPr>
          <a:xfrm>
            <a:off x="1155700" y="609600"/>
            <a:ext cx="80073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8" name="Rectangle 4"/>
          <p:cNvSpPr>
            <a:spLocks noGrp="1"/>
          </p:cNvSpPr>
          <p:nvPr>
            <p:ph type="body" idx="1"/>
          </p:nvPr>
        </p:nvSpPr>
        <p:spPr>
          <a:xfrm>
            <a:off x="1155700" y="1981200"/>
            <a:ext cx="800735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41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5700" y="6248400"/>
            <a:ext cx="1981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kumimoji="1"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741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147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741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2000250" y="304800"/>
            <a:ext cx="7289800" cy="603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xfrm>
            <a:off x="560388" y="1268413"/>
            <a:ext cx="8721725" cy="4751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631825" y="1016000"/>
            <a:ext cx="8621713" cy="109538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w 1000"/>
              <a:gd name="T9" fmla="*/ 0 h 1000"/>
              <a:gd name="T10" fmla="*/ 2147483646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660400" y="6381750"/>
            <a:ext cx="85852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1920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0"/>
              </a:spcBef>
              <a:defRPr kumimoji="0" sz="1200" b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1920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defRPr kumimoji="0" sz="1200" b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1920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  <p:pic>
        <p:nvPicPr>
          <p:cNvPr id="819209" name="Picture 9" descr="title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6288" y="188913"/>
            <a:ext cx="700087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5" name="文本占位符 2"/>
          <p:cNvSpPr>
            <a:spLocks noGrp="1"/>
          </p:cNvSpPr>
          <p:nvPr>
            <p:ph type="body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b="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00FF5-BB76-4B5C-AF20-58759C902B9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b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9" name="文本占位符 2"/>
          <p:cNvSpPr>
            <a:spLocks noGrp="1"/>
          </p:cNvSpPr>
          <p:nvPr>
            <p:ph type="body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b="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19029-B360-4717-A204-5B170C1C30F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b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43" name="文本占位符 2"/>
          <p:cNvSpPr>
            <a:spLocks noGrp="1"/>
          </p:cNvSpPr>
          <p:nvPr>
            <p:ph type="body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b="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0A454-C8B1-40BD-885A-CB8AB759D5F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b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5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6.GIF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86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86.xml"/><Relationship Id="rId4" Type="http://schemas.openxmlformats.org/officeDocument/2006/relationships/image" Target="../media/image38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/>
          <p:nvPr/>
        </p:nvSpPr>
        <p:spPr>
          <a:xfrm>
            <a:off x="2065338" y="2132648"/>
            <a:ext cx="7450137" cy="3419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sz="4400" dirty="0">
              <a:solidFill>
                <a:schemeClr val="accent1"/>
              </a:solidFill>
              <a:latin typeface="华文楷体" panose="020106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91" name="Rectangle 5"/>
          <p:cNvSpPr/>
          <p:nvPr/>
        </p:nvSpPr>
        <p:spPr>
          <a:xfrm>
            <a:off x="1285875" y="1989138"/>
            <a:ext cx="8229600" cy="19796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1" hangingPunct="1">
              <a:lnSpc>
                <a:spcPct val="130000"/>
              </a:lnSpc>
            </a:pPr>
            <a:br>
              <a:rPr lang="zh-CN" altLang="en-US" sz="5400" dirty="0">
                <a:solidFill>
                  <a:schemeClr val="tx2"/>
                </a:solidFill>
                <a:latin typeface="华文楷体" panose="02010600040101010101" pitchFamily="2" charset="-122"/>
                <a:ea typeface="华文彩云" panose="02010800040101010101" pitchFamily="2" charset="-122"/>
              </a:rPr>
            </a:br>
            <a:br>
              <a:rPr lang="zh-CN" altLang="en-US" sz="5400" dirty="0">
                <a:solidFill>
                  <a:schemeClr val="tx2"/>
                </a:solidFill>
                <a:latin typeface="华文楷体" panose="02010600040101010101" pitchFamily="2" charset="-122"/>
                <a:ea typeface="华文彩云" panose="02010800040101010101" pitchFamily="2" charset="-122"/>
              </a:rPr>
            </a:br>
            <a:endParaRPr lang="en-US" altLang="zh-CN" dirty="0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12292" name="Rectangle 2"/>
          <p:cNvSpPr>
            <a:spLocks noGrp="1"/>
          </p:cNvSpPr>
          <p:nvPr>
            <p:ph type="ctrTitle"/>
          </p:nvPr>
        </p:nvSpPr>
        <p:spPr>
          <a:xfrm>
            <a:off x="1095375" y="2143125"/>
            <a:ext cx="8810625" cy="719138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sz="4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五普查暨年定报制度培训</a:t>
            </a:r>
            <a:br>
              <a:rPr lang="en-US" altLang="zh-CN" sz="4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en-US" altLang="zh-CN" sz="4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非工业能源</a:t>
            </a:r>
            <a:endParaRPr lang="zh-CN" altLang="en-US" sz="4000" b="1" i="1" dirty="0">
              <a:solidFill>
                <a:srgbClr val="FFFF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293" name="Text Box 19"/>
          <p:cNvSpPr txBox="1"/>
          <p:nvPr/>
        </p:nvSpPr>
        <p:spPr>
          <a:xfrm>
            <a:off x="2768600" y="4065588"/>
            <a:ext cx="53276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dirty="0">
                <a:solidFill>
                  <a:srgbClr val="FFFF00"/>
                </a:solidFill>
                <a:latin typeface="Verdana" panose="020B0604030504040204" pitchFamily="34" charset="0"/>
                <a:ea typeface="方正姚体" panose="02010601030101010101" pitchFamily="2" charset="-122"/>
              </a:rPr>
              <a:t>朝阳区统计局</a:t>
            </a:r>
            <a:endParaRPr lang="zh-CN" altLang="en-US" sz="3200" dirty="0">
              <a:solidFill>
                <a:srgbClr val="FFFF00"/>
              </a:solidFill>
              <a:latin typeface="Verdana" panose="020B0604030504040204" pitchFamily="34" charset="0"/>
              <a:ea typeface="方正姚体" panose="02010601030101010101" pitchFamily="2" charset="-122"/>
            </a:endParaRPr>
          </a:p>
          <a:p>
            <a:pPr algn="ctr" eaLnBrk="1" hangingPunct="1"/>
            <a:r>
              <a:rPr lang="zh-CN" altLang="en-US" sz="3200" dirty="0">
                <a:solidFill>
                  <a:srgbClr val="FFFF00"/>
                </a:solidFill>
                <a:latin typeface="Verdana" panose="020B0604030504040204" pitchFamily="34" charset="0"/>
                <a:ea typeface="方正姚体" panose="02010601030101010101" pitchFamily="2" charset="-122"/>
              </a:rPr>
              <a:t>能源工业科</a:t>
            </a:r>
            <a:endParaRPr lang="zh-CN" altLang="en-US" sz="3200" dirty="0">
              <a:solidFill>
                <a:srgbClr val="FFFF00"/>
              </a:solidFill>
              <a:latin typeface="Verdana" panose="020B060403050404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11" name="Rectangle 763"/>
          <p:cNvSpPr>
            <a:spLocks noChangeArrowheads="1"/>
          </p:cNvSpPr>
          <p:nvPr/>
        </p:nvSpPr>
        <p:spPr bwMode="auto">
          <a:xfrm>
            <a:off x="7545388" y="357188"/>
            <a:ext cx="21939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填报原则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25604" name="Picture 5" descr="D:\工作\定报\2023\汇总和审核及年报\年报培训\xmind保存的图片和原始文件2023年报和2024定报\物业差价收取 租户费用.png"/>
          <p:cNvPicPr>
            <a:picLocks noChangeAspect="1"/>
          </p:cNvPicPr>
          <p:nvPr/>
        </p:nvPicPr>
        <p:blipFill>
          <a:blip r:embed="rId1"/>
          <a:srcRect l="4172" t="8363" r="4294" b="7193"/>
          <a:stretch>
            <a:fillRect/>
          </a:stretch>
        </p:blipFill>
        <p:spPr>
          <a:xfrm>
            <a:off x="-12700" y="1208088"/>
            <a:ext cx="9918700" cy="4792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7" name="Rectangle 763"/>
          <p:cNvSpPr>
            <a:spLocks noChangeArrowheads="1"/>
          </p:cNvSpPr>
          <p:nvPr/>
        </p:nvSpPr>
        <p:spPr bwMode="auto">
          <a:xfrm>
            <a:off x="7545388" y="357188"/>
            <a:ext cx="21939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填报原则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2662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35050"/>
            <a:ext cx="9906000" cy="478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91"/>
          <p:cNvSpPr/>
          <p:nvPr/>
        </p:nvSpPr>
        <p:spPr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 eaLnBrk="1" hangingPunct="1">
              <a:buFont typeface="Wingdings" panose="05000000000000000000" pitchFamily="2" charset="2"/>
            </a:pPr>
            <a:fld id="{9A0DB2DC-4C9A-4742-B13C-FB6460FD3503}" type="slidenum">
              <a:rPr lang="zh-CN" altLang="en-US" sz="1200" b="0" dirty="0">
                <a:latin typeface="Verdana" panose="020B0604030504040204" pitchFamily="34" charset="0"/>
              </a:rPr>
            </a:fld>
            <a:endParaRPr lang="zh-CN" altLang="en-US" sz="1200" b="0" dirty="0">
              <a:latin typeface="Verdana" panose="020B0604030504040204" pitchFamily="34" charset="0"/>
            </a:endParaRPr>
          </a:p>
        </p:txBody>
      </p:sp>
      <p:sp>
        <p:nvSpPr>
          <p:cNvPr id="27651" name="灯片编号占位符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8" name="Rectangle 763"/>
          <p:cNvSpPr>
            <a:spLocks noChangeArrowheads="1"/>
          </p:cNvSpPr>
          <p:nvPr/>
        </p:nvSpPr>
        <p:spPr bwMode="auto">
          <a:xfrm>
            <a:off x="7545388" y="357188"/>
            <a:ext cx="21939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填报原则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27653" name="Picture 7" descr="D:\工作\定报\2022\年定报培训\制度修订及课件\2022年报和2023定报培训\21年报讲课源素材\xmind保存的图片和原始文件2022年报和2023定报\“何时投入使用，何时计算消费量”  原则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" y="1196340"/>
            <a:ext cx="9429750" cy="473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28675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549400"/>
            <a:ext cx="8585200" cy="375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Rectangle 763"/>
          <p:cNvSpPr/>
          <p:nvPr/>
        </p:nvSpPr>
        <p:spPr>
          <a:xfrm>
            <a:off x="7545388" y="357188"/>
            <a:ext cx="2193925" cy="7191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endParaRPr lang="zh-CN" altLang="zh-CN" sz="2400" b="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980440"/>
            <a:ext cx="9232265" cy="5570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29700" name="Rectangle 763"/>
          <p:cNvSpPr/>
          <p:nvPr/>
        </p:nvSpPr>
        <p:spPr>
          <a:xfrm>
            <a:off x="7654925" y="357188"/>
            <a:ext cx="2770188" cy="7191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电力</a:t>
            </a:r>
            <a:endParaRPr lang="zh-CN" altLang="zh-CN" sz="20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32771" name="Rectangle 763"/>
          <p:cNvSpPr/>
          <p:nvPr/>
        </p:nvSpPr>
        <p:spPr>
          <a:xfrm>
            <a:off x="7654925" y="357188"/>
            <a:ext cx="2770188" cy="7191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电力</a:t>
            </a:r>
            <a:endParaRPr lang="zh-CN" altLang="zh-CN" sz="20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2772" name="Picture 5" descr="D:\工作\定报\2022\年定报培训\制度修订及课件\2022年报和2023定报培训\21年报讲课源素材\xmind保存的图片和原始文件2022年报和2023定报\电量归纳(新)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980440"/>
            <a:ext cx="9245600" cy="5542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3379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" y="980440"/>
            <a:ext cx="9613900" cy="5615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Rectangle 763"/>
          <p:cNvSpPr/>
          <p:nvPr/>
        </p:nvSpPr>
        <p:spPr>
          <a:xfrm>
            <a:off x="7400925" y="357188"/>
            <a:ext cx="3059113" cy="7191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天然气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348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23925"/>
            <a:ext cx="9906000" cy="567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Rectangle 763"/>
          <p:cNvSpPr/>
          <p:nvPr/>
        </p:nvSpPr>
        <p:spPr>
          <a:xfrm>
            <a:off x="6897688" y="333375"/>
            <a:ext cx="3994150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液化石油气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D:\工作\定报\2022\年定报培训\制度修订及课件\2022年报和2023定报培训\21年报讲课源素材\xmind保存的图片和原始文件2022年报和2023定报\汽油 柴油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315" y="908685"/>
            <a:ext cx="8861425" cy="586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/>
            </a:fld>
            <a:endParaRPr lang="zh-CN" altLang="en-US" sz="1200" b="0" i="1" dirty="0"/>
          </a:p>
        </p:txBody>
      </p:sp>
      <p:sp>
        <p:nvSpPr>
          <p:cNvPr id="35844" name="Rectangle 763"/>
          <p:cNvSpPr/>
          <p:nvPr/>
        </p:nvSpPr>
        <p:spPr>
          <a:xfrm>
            <a:off x="768985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汽柴油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36867" name="Rectangle 763"/>
          <p:cNvSpPr/>
          <p:nvPr/>
        </p:nvSpPr>
        <p:spPr>
          <a:xfrm>
            <a:off x="768985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汽柴油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686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43063"/>
            <a:ext cx="9818688" cy="483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Rectangle 11"/>
          <p:cNvSpPr/>
          <p:nvPr/>
        </p:nvSpPr>
        <p:spPr>
          <a:xfrm>
            <a:off x="452438" y="1143000"/>
            <a:ext cx="7775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例：根据加油</a:t>
            </a:r>
            <a:r>
              <a:rPr lang="en-US" altLang="zh-CN" sz="24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IC</a:t>
            </a:r>
            <a:r>
              <a:rPr lang="zh-CN" altLang="en-US" sz="2400" dirty="0">
                <a:solidFill>
                  <a:srgbClr val="0070C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卡对账单计算当月消费量</a:t>
            </a:r>
            <a:endParaRPr lang="zh-CN" altLang="en-US" sz="2400" dirty="0">
              <a:solidFill>
                <a:srgbClr val="0070C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13315" name="Picture 4" descr="D:\工作\定报\2023\汇总和审核及五经普暨年报\五经普暨年报培训\xmind保存的图片和原始文件2023年报和2024定报\目录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4940" y="764540"/>
            <a:ext cx="6248400" cy="6043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37891" name="图片 3"/>
          <p:cNvPicPr>
            <a:picLocks noChangeAspect="1"/>
          </p:cNvPicPr>
          <p:nvPr/>
        </p:nvPicPr>
        <p:blipFill>
          <a:blip r:embed="rId1"/>
          <a:srcRect l="5009" t="20518" r="813" b="1965"/>
          <a:stretch>
            <a:fillRect/>
          </a:stretch>
        </p:blipFill>
        <p:spPr>
          <a:xfrm>
            <a:off x="344488" y="1235075"/>
            <a:ext cx="8963025" cy="4786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Oval 10"/>
          <p:cNvSpPr/>
          <p:nvPr/>
        </p:nvSpPr>
        <p:spPr>
          <a:xfrm>
            <a:off x="247650" y="5373688"/>
            <a:ext cx="2039938" cy="304800"/>
          </a:xfrm>
          <a:prstGeom prst="ellipse">
            <a:avLst/>
          </a:prstGeom>
          <a:noFill/>
          <a:ln w="63500" cap="flat" cmpd="sng">
            <a:solidFill>
              <a:srgbClr val="0000FF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pPr algn="ctr" eaLnBrk="1" hangingPunct="1"/>
            <a:endParaRPr lang="zh-CN" altLang="en-US" sz="1800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37893" name="Rectangle 763"/>
          <p:cNvSpPr/>
          <p:nvPr/>
        </p:nvSpPr>
        <p:spPr>
          <a:xfrm>
            <a:off x="768985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汽柴油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013" y="1628775"/>
            <a:ext cx="8704262" cy="272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灯片编号占位符 7"/>
          <p:cNvSpPr txBox="1">
            <a:spLocks noGrp="1"/>
          </p:cNvSpPr>
          <p:nvPr/>
        </p:nvSpPr>
        <p:spPr>
          <a:xfrm>
            <a:off x="7258050" y="6021388"/>
            <a:ext cx="21463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 eaLnBrk="1" hangingPunct="1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6" name="Oval 10"/>
          <p:cNvSpPr/>
          <p:nvPr/>
        </p:nvSpPr>
        <p:spPr>
          <a:xfrm>
            <a:off x="4376738" y="1708150"/>
            <a:ext cx="935037" cy="1871663"/>
          </a:xfrm>
          <a:prstGeom prst="ellipse">
            <a:avLst/>
          </a:prstGeom>
          <a:noFill/>
          <a:ln w="63500" cap="flat" cmpd="sng">
            <a:solidFill>
              <a:srgbClr val="0000FF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pPr algn="ctr" eaLnBrk="1" hangingPunct="1"/>
            <a:endParaRPr lang="zh-CN" altLang="en-US" sz="1800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38917" name="Oval 10"/>
          <p:cNvSpPr/>
          <p:nvPr/>
        </p:nvSpPr>
        <p:spPr>
          <a:xfrm>
            <a:off x="1939925" y="1708150"/>
            <a:ext cx="936625" cy="1871663"/>
          </a:xfrm>
          <a:prstGeom prst="ellipse">
            <a:avLst/>
          </a:prstGeom>
          <a:noFill/>
          <a:ln w="63500" cap="flat" cmpd="sng">
            <a:solidFill>
              <a:srgbClr val="0000FF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pPr algn="ctr" eaLnBrk="1" hangingPunct="1"/>
            <a:endParaRPr lang="zh-CN" altLang="en-US" sz="1800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38918" name="文本框 4"/>
          <p:cNvSpPr txBox="1"/>
          <p:nvPr/>
        </p:nvSpPr>
        <p:spPr>
          <a:xfrm>
            <a:off x="1136650" y="4594225"/>
            <a:ext cx="77073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Verdana" panose="020B0604030504040204" pitchFamily="34" charset="0"/>
              </a:rPr>
              <a:t>消费量</a:t>
            </a:r>
            <a:r>
              <a:rPr lang="en-US" altLang="zh-CN" dirty="0">
                <a:solidFill>
                  <a:schemeClr val="tx1"/>
                </a:solidFill>
                <a:latin typeface="Verdana" panose="020B0604030504040204" pitchFamily="34" charset="0"/>
              </a:rPr>
              <a:t>=</a:t>
            </a:r>
            <a:r>
              <a:rPr lang="zh-CN" altLang="en-US" dirty="0">
                <a:solidFill>
                  <a:schemeClr val="tx1"/>
                </a:solidFill>
                <a:latin typeface="Verdana" panose="020B0604030504040204" pitchFamily="34" charset="0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Verdana" panose="020B0604030504040204" pitchFamily="34" charset="0"/>
              </a:rPr>
              <a:t>45.86+35.28</a:t>
            </a:r>
            <a:r>
              <a:rPr lang="zh-CN" altLang="en-US" dirty="0">
                <a:solidFill>
                  <a:schemeClr val="tx1"/>
                </a:solidFill>
                <a:latin typeface="Verdana" panose="020B0604030504040204" pitchFamily="34" charset="0"/>
              </a:rPr>
              <a:t>）*</a:t>
            </a:r>
            <a:r>
              <a:rPr lang="en-US" altLang="zh-CN" dirty="0">
                <a:solidFill>
                  <a:schemeClr val="tx1"/>
                </a:solidFill>
                <a:latin typeface="Verdana" panose="020B0604030504040204" pitchFamily="34" charset="0"/>
              </a:rPr>
              <a:t>0.73/1000</a:t>
            </a:r>
            <a:endParaRPr lang="en-US" altLang="zh-CN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Verdana" panose="020B0604030504040204" pitchFamily="34" charset="0"/>
              </a:rPr>
              <a:t>         ≈0.06 </a:t>
            </a:r>
            <a:r>
              <a:rPr lang="zh-CN" altLang="en-US" dirty="0">
                <a:solidFill>
                  <a:schemeClr val="tx1"/>
                </a:solidFill>
                <a:latin typeface="Verdana" panose="020B0604030504040204" pitchFamily="34" charset="0"/>
              </a:rPr>
              <a:t>吨       </a:t>
            </a:r>
            <a:r>
              <a:rPr lang="en-US" altLang="zh-CN" dirty="0">
                <a:solidFill>
                  <a:srgbClr val="FF0000"/>
                </a:solidFill>
                <a:latin typeface="Verdana" panose="020B0604030504040204" pitchFamily="34" charset="0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Verdana" panose="020B0604030504040204" pitchFamily="34" charset="0"/>
              </a:rPr>
              <a:t>注意：消费量不能填</a:t>
            </a:r>
            <a:r>
              <a:rPr lang="en-US" altLang="zh-CN" dirty="0">
                <a:solidFill>
                  <a:srgbClr val="FF0000"/>
                </a:solidFill>
                <a:latin typeface="Verdana" panose="020B0604030504040204" pitchFamily="34" charset="0"/>
              </a:rPr>
              <a:t>0)</a:t>
            </a:r>
            <a:endParaRPr lang="zh-CN" altLang="en-US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89448" name="AutoShape 8"/>
          <p:cNvSpPr>
            <a:spLocks noChangeArrowheads="1"/>
          </p:cNvSpPr>
          <p:nvPr/>
        </p:nvSpPr>
        <p:spPr bwMode="auto">
          <a:xfrm>
            <a:off x="381000" y="3857625"/>
            <a:ext cx="1441450" cy="719138"/>
          </a:xfrm>
          <a:prstGeom prst="wedgeRoundRectCallout">
            <a:avLst>
              <a:gd name="adj1" fmla="val 62444"/>
              <a:gd name="adj2" fmla="val -114458"/>
              <a:gd name="adj3" fmla="val 16667"/>
            </a:avLst>
          </a:prstGeom>
          <a:solidFill>
            <a:srgbClr val="FFFF99"/>
          </a:solidFill>
          <a:ln w="6350" algn="ctr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rPr>
              <a:t>充值金额不计入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8920" name="Rectangle 763"/>
          <p:cNvSpPr/>
          <p:nvPr/>
        </p:nvSpPr>
        <p:spPr>
          <a:xfrm>
            <a:off x="768985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汽柴油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39939" name="Rectangle 763"/>
          <p:cNvSpPr/>
          <p:nvPr/>
        </p:nvSpPr>
        <p:spPr>
          <a:xfrm>
            <a:off x="723900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外购热力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9940" name="Picture 5" descr="D:\工作\定报\2023\汇总和审核及五经普暨年报\年报培训\xmind保存的图片和原始文件2023年报和2024定报\外购 热力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642938"/>
            <a:ext cx="9950450" cy="6215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9313" y="5260975"/>
            <a:ext cx="4535488" cy="40005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中央空调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制冷费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是否作为热力统计：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0421" name="矩形 10"/>
          <p:cNvSpPr/>
          <p:nvPr/>
        </p:nvSpPr>
        <p:spPr>
          <a:xfrm>
            <a:off x="704850" y="5662613"/>
            <a:ext cx="85677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b="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终端用冷单位：所缴中央空调“制冷费” 无需填入外购热力；但若该单位年度使用中央空调制冷和采暖为一笔费用且无法区分时，才填入外购热力。</a:t>
            </a:r>
            <a:endParaRPr lang="zh-CN" altLang="en-US" sz="1800" b="0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096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908050"/>
            <a:ext cx="8928100" cy="460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Rectangle 763"/>
          <p:cNvSpPr/>
          <p:nvPr/>
        </p:nvSpPr>
        <p:spPr>
          <a:xfrm>
            <a:off x="723900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外购热力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04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65"/>
          <p:cNvSpPr/>
          <p:nvPr/>
        </p:nvSpPr>
        <p:spPr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 eaLnBrk="1" hangingPunct="1">
              <a:buFont typeface="Wingdings" panose="05000000000000000000" pitchFamily="2" charset="2"/>
            </a:pPr>
            <a:fld id="{9A0DB2DC-4C9A-4742-B13C-FB6460FD3503}" type="slidenum">
              <a:rPr lang="zh-CN" altLang="en-US" sz="1200" b="0" dirty="0">
                <a:latin typeface="Verdana" panose="020B0604030504040204" pitchFamily="34" charset="0"/>
              </a:rPr>
            </a:fld>
            <a:endParaRPr lang="zh-CN" altLang="en-US" sz="1200" b="0" dirty="0">
              <a:latin typeface="Verdana" panose="020B0604030504040204" pitchFamily="34" charset="0"/>
            </a:endParaRPr>
          </a:p>
        </p:txBody>
      </p:sp>
      <p:sp>
        <p:nvSpPr>
          <p:cNvPr id="41987" name="灯片编号占位符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38125" y="1125538"/>
            <a:ext cx="9429750" cy="5386388"/>
          </a:xfrm>
          <a:prstGeom prst="rect">
            <a:avLst/>
          </a:prstGeom>
          <a:ln>
            <a:noFill/>
            <a:headEnd type="none" w="sm" len="sm"/>
            <a:tailEnd type="none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举例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：</a:t>
            </a:r>
            <a:endParaRPr kumimoji="0" lang="en-US" altLang="zh-CN" sz="1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某单位共有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万平米供暖面积，其中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万平米实现热力计量，每个采暖季收取热计量基价费用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万元；另外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万平米仍按照面积收取供暖费用，每个采暖季收取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30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万元。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该单位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2023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年一季度热计量的消费量为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5000GJ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，热计量单价假设为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98.9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元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百万千焦，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2024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年一季度报表怎么填？（采暖时间为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次年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日）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）实现热计量部分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   消费量：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5000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百万千焦；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   金额：计量消费量金额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+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基价费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分摊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金额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=5000×98.9+180000÷4×2.5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                                                         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=607000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元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=607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千元</a:t>
            </a:r>
            <a:endParaRPr kumimoji="0" lang="en-US" altLang="zh-CN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2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）未实现热计量部分                                                      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 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金额：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300000÷4×2.5=187500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元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=187.5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千元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 消费量：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187500/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115=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1630.4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百万千焦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</a:t>
            </a:r>
            <a:endParaRPr kumimoji="0" lang="en-US" altLang="zh-CN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则报表中应填    消费量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=5000+1630.4=5630.4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百万千焦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                消费金额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=607+187.5=794.5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千元</a:t>
            </a: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     （综合外购热力单价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=794.5×1000÷5630.4≈141.1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元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/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百万千焦）</a:t>
            </a:r>
            <a:endParaRPr kumimoji="0" lang="en-US" altLang="zh-CN" sz="17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注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：如二季度当季（非供暖季），该单位仍要消耗可计量的热力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2000GJ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，</a:t>
            </a:r>
            <a:endParaRPr kumimoji="0" lang="en-US" altLang="zh-CN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      那么二季度当季热力消耗量就为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2000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百万千焦，金额为</a:t>
            </a: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2000*98.9=197.8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千元。</a:t>
            </a:r>
            <a:endParaRPr kumimoji="0" lang="en-US" altLang="zh-CN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二季度报表应填</a:t>
            </a:r>
            <a:r>
              <a:rPr kumimoji="1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累计消费量</a:t>
            </a:r>
            <a:r>
              <a:rPr kumimoji="1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=5630.4+2000=6630.4</a:t>
            </a:r>
            <a:r>
              <a:rPr kumimoji="1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百万千焦，消费金额</a:t>
            </a:r>
            <a:r>
              <a:rPr kumimoji="1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=992.3</a:t>
            </a:r>
            <a:r>
              <a:rPr kumimoji="1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Wingdings" panose="05000000000000000000" pitchFamily="2" charset="2"/>
              </a:rPr>
              <a:t>千元</a:t>
            </a:r>
            <a:endParaRPr kumimoji="1" lang="zh-CN" altLang="zh-CN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1989" name="Rectangle 763"/>
          <p:cNvSpPr/>
          <p:nvPr/>
        </p:nvSpPr>
        <p:spPr>
          <a:xfrm>
            <a:off x="723900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外购热力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43011" name="Rectangle 763"/>
          <p:cNvSpPr/>
          <p:nvPr/>
        </p:nvSpPr>
        <p:spPr>
          <a:xfrm>
            <a:off x="723900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外购热力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3012" name="Picture 5" descr="D:\工作\定报\2023\汇总和审核及五经普暨年报\年报培训\xmind保存的图片和原始文件2023年报和2024定报\热力 获取方式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47687" y="642938"/>
            <a:ext cx="10572750" cy="6357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4403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7312" y="1773238"/>
            <a:ext cx="9906000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Rectangle 763"/>
          <p:cNvSpPr/>
          <p:nvPr/>
        </p:nvSpPr>
        <p:spPr>
          <a:xfrm>
            <a:off x="723900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外购热力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45059" name="Rectangle 763"/>
          <p:cNvSpPr/>
          <p:nvPr/>
        </p:nvSpPr>
        <p:spPr>
          <a:xfrm>
            <a:off x="7239000" y="333375"/>
            <a:ext cx="2898775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填报方法</a:t>
            </a:r>
            <a:r>
              <a:rPr lang="en-US" altLang="zh-CN" sz="2000" b="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2000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若干问题</a:t>
            </a:r>
            <a:endParaRPr lang="zh-CN" altLang="zh-CN" sz="1800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5060" name="Picture 8" descr="D:\工作\定报\2023\汇总和审核及五经普暨年报\五经普暨年报培训\xmind保存的图片和原始文件2023年报和2024定报\若干问题 处理办法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90512" y="714375"/>
            <a:ext cx="10487025" cy="628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66563" name="Picture 5" descr="D:\工作\定报\2023\汇总和审核及年报\年报培训\xmind保存的图片和原始文件2023年报和2024定报\执法检查 差错情况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15925" y="857250"/>
            <a:ext cx="10737850" cy="557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763"/>
          <p:cNvSpPr>
            <a:spLocks noChangeArrowheads="1"/>
          </p:cNvSpPr>
          <p:nvPr/>
        </p:nvSpPr>
        <p:spPr bwMode="auto">
          <a:xfrm>
            <a:off x="7545388" y="423863"/>
            <a:ext cx="2916238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执法检查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Rectangle 763"/>
          <p:cNvSpPr>
            <a:spLocks noChangeArrowheads="1"/>
          </p:cNvSpPr>
          <p:nvPr/>
        </p:nvSpPr>
        <p:spPr bwMode="auto">
          <a:xfrm>
            <a:off x="1423988" y="255588"/>
            <a:ext cx="4743450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四、数据核查情况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67587" name="Picture 4" descr="D:\工作\定报\2023\汇总和审核及年报\年报培训\xmind保存的图片和原始文件2023年报和2024定报\数据质量核查 情况梳理.png"/>
          <p:cNvPicPr>
            <a:picLocks noChangeAspect="1"/>
          </p:cNvPicPr>
          <p:nvPr/>
        </p:nvPicPr>
        <p:blipFill>
          <a:blip r:embed="rId1"/>
          <a:srcRect l="3358" t="7202" r="3233" b="5800"/>
          <a:stretch>
            <a:fillRect/>
          </a:stretch>
        </p:blipFill>
        <p:spPr>
          <a:xfrm>
            <a:off x="12700" y="1571625"/>
            <a:ext cx="9893300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8" name="Rectangle 763"/>
          <p:cNvSpPr/>
          <p:nvPr/>
        </p:nvSpPr>
        <p:spPr>
          <a:xfrm>
            <a:off x="7608888" y="423863"/>
            <a:ext cx="2916237" cy="7191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b="0" dirty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数据核查</a:t>
            </a:r>
            <a:endParaRPr lang="zh-CN" altLang="zh-CN" b="0" dirty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5" name="Rectangle 763"/>
          <p:cNvSpPr>
            <a:spLocks noChangeArrowheads="1"/>
          </p:cNvSpPr>
          <p:nvPr/>
        </p:nvSpPr>
        <p:spPr bwMode="auto">
          <a:xfrm>
            <a:off x="1423988" y="255588"/>
            <a:ext cx="4743450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一、主要变化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" name="Rectangle 763"/>
          <p:cNvSpPr>
            <a:spLocks noChangeArrowheads="1"/>
          </p:cNvSpPr>
          <p:nvPr/>
        </p:nvSpPr>
        <p:spPr bwMode="auto">
          <a:xfrm>
            <a:off x="7545388" y="423863"/>
            <a:ext cx="2916238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制度修订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14341" name="Picture 6" descr="D:\工作\定报\2023\汇总和审核及五经普暨年报\五经普暨年报培训\xmind保存的图片和原始文件2023年报和2024定报\制度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9700" y="1071563"/>
            <a:ext cx="9832975" cy="500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8839200" y="3948113"/>
            <a:ext cx="3857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145" name="文本框 62"/>
          <p:cNvSpPr txBox="1"/>
          <p:nvPr/>
        </p:nvSpPr>
        <p:spPr>
          <a:xfrm>
            <a:off x="1803400" y="2500313"/>
            <a:ext cx="679291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marR="0" indent="-514350" defTabSz="914400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 dirty="0">
                <a:solidFill>
                  <a:srgbClr val="DB553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一套表：</a:t>
            </a:r>
            <a:r>
              <a:rPr kumimoji="0" lang="en-US" altLang="zh-CN" sz="3600" kern="1200" cap="none" spc="0" normalizeH="0" baseline="0" noProof="0" dirty="0">
                <a:solidFill>
                  <a:srgbClr val="DB553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605-4</a:t>
            </a:r>
            <a:r>
              <a:rPr kumimoji="0" lang="zh-CN" altLang="en-US" sz="3600" kern="1200" cap="none" spc="0" normalizeH="0" baseline="0" noProof="0" dirty="0">
                <a:solidFill>
                  <a:srgbClr val="DB553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、</a:t>
            </a:r>
            <a:r>
              <a:rPr kumimoji="0" lang="en-US" altLang="zh-CN" sz="3600" kern="1200" cap="none" spc="0" normalizeH="0" baseline="0" noProof="0" dirty="0">
                <a:solidFill>
                  <a:srgbClr val="DB553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BJ601-2</a:t>
            </a:r>
            <a:endParaRPr kumimoji="0" lang="en-US" altLang="zh-CN" sz="3600" kern="1200" cap="none" spc="0" normalizeH="0" baseline="0" noProof="0" dirty="0">
              <a:solidFill>
                <a:srgbClr val="DB553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  <a:p>
            <a:pPr marL="514350" marR="0" indent="-514350" defTabSz="914400"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                              </a:t>
            </a:r>
            <a:endParaRPr kumimoji="0" lang="en-US" altLang="zh-CN" sz="2000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  <p:pic>
        <p:nvPicPr>
          <p:cNvPr id="6861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0325" y="5200650"/>
            <a:ext cx="4765675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3302794" y="-2578894"/>
            <a:ext cx="915988" cy="7527925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9010650" y="4186238"/>
            <a:ext cx="387350" cy="4762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41363" y="2484438"/>
            <a:ext cx="3857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1644528" y="857235"/>
            <a:ext cx="574388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pitchFamily="65" charset="-122"/>
                <a:ea typeface="方正小标宋简体" panose="03000509000000000000" pitchFamily="65" charset="-122"/>
                <a:cs typeface="方正小标宋简体" panose="03000509000000000000" pitchFamily="65" charset="-122"/>
                <a:sym typeface="+mn-ea"/>
              </a:rPr>
              <a:t>北京市第五次全国经济普查</a:t>
            </a:r>
            <a:endParaRPr kumimoji="0" lang="zh-CN" altLang="en-US" sz="3600" kern="1200" cap="none" spc="0" normalizeH="0" baseline="0" noProof="1">
              <a:ln w="952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方正小标宋简体" panose="03000509000000000000" pitchFamily="65" charset="-122"/>
              <a:ea typeface="方正小标宋简体" panose="03000509000000000000" pitchFamily="65" charset="-122"/>
              <a:cs typeface="方正小标宋简体" panose="03000509000000000000" pitchFamily="65" charset="-122"/>
              <a:sym typeface="+mn-ea"/>
            </a:endParaRPr>
          </a:p>
        </p:txBody>
      </p:sp>
      <p:pic>
        <p:nvPicPr>
          <p:cNvPr id="68617" name="图片 1" descr="五经普LOGO透明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13" y="393700"/>
            <a:ext cx="1282700" cy="157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" name="矩形 117"/>
          <p:cNvSpPr/>
          <p:nvPr/>
        </p:nvSpPr>
        <p:spPr>
          <a:xfrm>
            <a:off x="560388" y="2254250"/>
            <a:ext cx="385763" cy="474663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8619" name="矩形 11"/>
          <p:cNvSpPr/>
          <p:nvPr/>
        </p:nvSpPr>
        <p:spPr>
          <a:xfrm>
            <a:off x="1809750" y="3357563"/>
            <a:ext cx="47307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非一套表：</a:t>
            </a:r>
            <a:r>
              <a:rPr lang="en-US" altLang="zh-CN" sz="36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BJ611-10</a:t>
            </a:r>
            <a:endParaRPr lang="zh-CN" altLang="en-US" sz="3600" dirty="0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68620" name="矩形 12"/>
          <p:cNvSpPr/>
          <p:nvPr/>
        </p:nvSpPr>
        <p:spPr>
          <a:xfrm>
            <a:off x="3095625" y="4500563"/>
            <a:ext cx="51673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开网或采集时间：</a:t>
            </a:r>
            <a:r>
              <a:rPr lang="en-US" altLang="zh-CN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2024</a:t>
            </a:r>
            <a:r>
              <a:rPr lang="zh-CN" altLang="en-US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</a:t>
            </a:r>
            <a:r>
              <a:rPr lang="en-US" altLang="zh-CN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</a:t>
            </a:r>
            <a:r>
              <a:rPr lang="en-US" altLang="zh-CN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日零时</a:t>
            </a:r>
            <a:endParaRPr lang="en-US" altLang="zh-CN" sz="2000" dirty="0">
              <a:solidFill>
                <a:srgbClr val="40404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数据采集时期：</a:t>
            </a:r>
            <a:r>
              <a:rPr lang="en-US" altLang="zh-CN" sz="2000" dirty="0">
                <a:solidFill>
                  <a:srgbClr val="40404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2023.1.1-2023.12.31</a:t>
            </a:r>
            <a:endParaRPr lang="en-US" altLang="zh-CN" sz="2000" dirty="0">
              <a:solidFill>
                <a:srgbClr val="40404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</p:spPr>
        <p:txBody>
          <a:bodyPr vert="horz" lIns="91440" tIns="45720" rIns="91440" bIns="4572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en-US" sz="1200" b="0" dirty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 sz="1200" b="0" dirty="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9635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6113" y="0"/>
            <a:ext cx="2909887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图片 6" descr="五经普LOGO透明底（长）"/>
          <p:cNvPicPr>
            <a:picLocks noChangeAspect="1"/>
          </p:cNvPicPr>
          <p:nvPr/>
        </p:nvPicPr>
        <p:blipFill>
          <a:blip r:embed="rId2"/>
          <a:srcRect r="77058"/>
          <a:stretch>
            <a:fillRect/>
          </a:stretch>
        </p:blipFill>
        <p:spPr>
          <a:xfrm>
            <a:off x="-61912" y="-225425"/>
            <a:ext cx="688975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7" name="文本框 9"/>
          <p:cNvSpPr txBox="1"/>
          <p:nvPr/>
        </p:nvSpPr>
        <p:spPr>
          <a:xfrm>
            <a:off x="642938" y="122238"/>
            <a:ext cx="26590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  <a:sym typeface="+mn-ea"/>
            </a:endParaRPr>
          </a:p>
        </p:txBody>
      </p:sp>
      <p:pic>
        <p:nvPicPr>
          <p:cNvPr id="6963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559175" cy="6921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>
            <a:off x="152400" y="774700"/>
            <a:ext cx="90805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166688" y="950913"/>
            <a:ext cx="1687513" cy="692150"/>
          </a:xfrm>
          <a:prstGeom prst="roundRect">
            <a:avLst/>
          </a:prstGeom>
          <a:solidFill>
            <a:srgbClr val="5E8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9642" name="文本框 16"/>
          <p:cNvSpPr txBox="1"/>
          <p:nvPr/>
        </p:nvSpPr>
        <p:spPr>
          <a:xfrm>
            <a:off x="381000" y="1022350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报表关系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704215" y="141287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圆角矩形 2"/>
          <p:cNvSpPr/>
          <p:nvPr/>
        </p:nvSpPr>
        <p:spPr>
          <a:xfrm>
            <a:off x="1061489" y="1709496"/>
            <a:ext cx="4392488" cy="11764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规上非工单位</a:t>
            </a:r>
            <a:endParaRPr lang="zh-CN" altLang="en-US" dirty="0"/>
          </a:p>
          <a:p>
            <a:pPr algn="ctr"/>
            <a:r>
              <a:rPr lang="en-US" altLang="zh-CN" dirty="0"/>
              <a:t>205-5/BJ205-6/BJ205-7</a:t>
            </a:r>
            <a:endParaRPr lang="en-US" altLang="zh-CN" dirty="0"/>
          </a:p>
        </p:txBody>
      </p:sp>
      <p:sp>
        <p:nvSpPr>
          <p:cNvPr id="12" name="左箭头 11"/>
          <p:cNvSpPr/>
          <p:nvPr/>
        </p:nvSpPr>
        <p:spPr>
          <a:xfrm rot="17633839">
            <a:off x="1888062" y="3095891"/>
            <a:ext cx="690880" cy="101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箭头 13"/>
          <p:cNvSpPr/>
          <p:nvPr/>
        </p:nvSpPr>
        <p:spPr>
          <a:xfrm rot="14460000">
            <a:off x="3730780" y="3138325"/>
            <a:ext cx="708660" cy="127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664710" y="5005070"/>
            <a:ext cx="2934970" cy="14262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dk1"/>
                </a:solidFill>
                <a:sym typeface="+mn-ea"/>
              </a:rPr>
              <a:t>规下非一套表</a:t>
            </a:r>
            <a:r>
              <a:rPr lang="en-US" dirty="0">
                <a:solidFill>
                  <a:schemeClr val="dk1"/>
                </a:solidFill>
                <a:sym typeface="+mn-ea"/>
              </a:rPr>
              <a:t>BJ611-10</a:t>
            </a:r>
            <a:endParaRPr lang="zh-CN" altLang="en-US" dirty="0"/>
          </a:p>
        </p:txBody>
      </p:sp>
      <p:sp>
        <p:nvSpPr>
          <p:cNvPr id="17" name="圆角矩形 16"/>
          <p:cNvSpPr/>
          <p:nvPr/>
        </p:nvSpPr>
        <p:spPr>
          <a:xfrm>
            <a:off x="627380" y="5019675"/>
            <a:ext cx="3173492" cy="13836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dk1"/>
                </a:solidFill>
                <a:sym typeface="+mn-ea"/>
              </a:rPr>
              <a:t>    规上一套表</a:t>
            </a:r>
            <a:endParaRPr lang="zh-CN" altLang="en-US" dirty="0">
              <a:solidFill>
                <a:schemeClr val="dk1"/>
              </a:solidFill>
              <a:sym typeface="+mn-ea"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dirty="0">
                <a:solidFill>
                  <a:schemeClr val="dk1"/>
                </a:solidFill>
                <a:sym typeface="+mn-ea"/>
              </a:rPr>
              <a:t>605-4+BJ601-2</a:t>
            </a:r>
            <a:endParaRPr lang="zh-CN" altLang="en-US" dirty="0"/>
          </a:p>
        </p:txBody>
      </p:sp>
      <p:sp>
        <p:nvSpPr>
          <p:cNvPr id="18" name="左箭头 17"/>
          <p:cNvSpPr/>
          <p:nvPr/>
        </p:nvSpPr>
        <p:spPr>
          <a:xfrm rot="16200000">
            <a:off x="1594730" y="4629430"/>
            <a:ext cx="624065" cy="1051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箭头 18"/>
          <p:cNvSpPr/>
          <p:nvPr/>
        </p:nvSpPr>
        <p:spPr>
          <a:xfrm rot="13380000">
            <a:off x="4723765" y="4641215"/>
            <a:ext cx="791210" cy="958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箭头 19"/>
          <p:cNvSpPr/>
          <p:nvPr/>
        </p:nvSpPr>
        <p:spPr>
          <a:xfrm rot="18140910">
            <a:off x="5835866" y="3870825"/>
            <a:ext cx="2423644" cy="12955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2"/>
          <p:cNvSpPr/>
          <p:nvPr/>
        </p:nvSpPr>
        <p:spPr>
          <a:xfrm>
            <a:off x="6106051" y="1715485"/>
            <a:ext cx="3083438" cy="1170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规下全部单位</a:t>
            </a:r>
            <a:endParaRPr lang="en-US" altLang="zh-CN" dirty="0"/>
          </a:p>
          <a:p>
            <a:pPr algn="ctr"/>
            <a:r>
              <a:rPr lang="en-US" altLang="zh-CN" dirty="0"/>
              <a:t>(</a:t>
            </a:r>
            <a:r>
              <a:rPr lang="zh-CN" altLang="en-US" dirty="0"/>
              <a:t>工业</a:t>
            </a:r>
            <a:r>
              <a:rPr lang="en-US" altLang="zh-CN" dirty="0"/>
              <a:t>+</a:t>
            </a:r>
            <a:r>
              <a:rPr lang="zh-CN" altLang="en-US" dirty="0"/>
              <a:t>非工业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7" name="圆角矩形 2"/>
          <p:cNvSpPr/>
          <p:nvPr/>
        </p:nvSpPr>
        <p:spPr>
          <a:xfrm>
            <a:off x="3540605" y="3483306"/>
            <a:ext cx="2248209" cy="8899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北京扩范围单位</a:t>
            </a:r>
            <a:endParaRPr lang="en-US" altLang="zh-CN" dirty="0"/>
          </a:p>
        </p:txBody>
      </p:sp>
      <p:sp>
        <p:nvSpPr>
          <p:cNvPr id="8" name="圆角矩形 2"/>
          <p:cNvSpPr/>
          <p:nvPr/>
        </p:nvSpPr>
        <p:spPr>
          <a:xfrm>
            <a:off x="796453" y="3453917"/>
            <a:ext cx="2248209" cy="8899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其他</a:t>
            </a:r>
            <a:endParaRPr lang="en-US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327598" y="4451740"/>
            <a:ext cx="1687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国家平台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514757" y="4455203"/>
            <a:ext cx="168751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北京平台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140748" y="3575366"/>
            <a:ext cx="1687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普查员</a:t>
            </a:r>
            <a:endParaRPr lang="en-US" altLang="zh-CN" dirty="0"/>
          </a:p>
          <a:p>
            <a:r>
              <a:rPr lang="zh-CN" altLang="en-US" dirty="0"/>
              <a:t>入户采集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捕获"/>
          <p:cNvPicPr>
            <a:picLocks noChangeAspect="1"/>
          </p:cNvPicPr>
          <p:nvPr/>
        </p:nvPicPr>
        <p:blipFill>
          <a:blip r:embed="rId1"/>
          <a:srcRect b="1224"/>
          <a:stretch>
            <a:fillRect/>
          </a:stretch>
        </p:blipFill>
        <p:spPr>
          <a:xfrm>
            <a:off x="139176" y="1428736"/>
            <a:ext cx="6539320" cy="485776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70659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113" y="0"/>
            <a:ext cx="2909887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9906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70661" name="图片 6" descr="五经普LOGO透明底（长）"/>
          <p:cNvPicPr>
            <a:picLocks noChangeAspect="1"/>
          </p:cNvPicPr>
          <p:nvPr/>
        </p:nvPicPr>
        <p:blipFill>
          <a:blip r:embed="rId3"/>
          <a:srcRect r="77058"/>
          <a:stretch>
            <a:fillRect/>
          </a:stretch>
        </p:blipFill>
        <p:spPr>
          <a:xfrm>
            <a:off x="-61912" y="-225425"/>
            <a:ext cx="688975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2" name="文本框 9"/>
          <p:cNvSpPr txBox="1"/>
          <p:nvPr/>
        </p:nvSpPr>
        <p:spPr>
          <a:xfrm>
            <a:off x="642938" y="122238"/>
            <a:ext cx="26590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  <a:sym typeface="+mn-ea"/>
            </a:endParaRPr>
          </a:p>
        </p:txBody>
      </p:sp>
      <p:pic>
        <p:nvPicPr>
          <p:cNvPr id="7066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559175" cy="69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4" name="Rectangle 763"/>
          <p:cNvSpPr/>
          <p:nvPr/>
        </p:nvSpPr>
        <p:spPr>
          <a:xfrm>
            <a:off x="6096000" y="66675"/>
            <a:ext cx="3702050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一套表国家平台填报</a:t>
            </a:r>
            <a:endParaRPr lang="zh-CN" altLang="zh-CN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" name="组合 37"/>
          <p:cNvGrpSpPr/>
          <p:nvPr/>
        </p:nvGrpSpPr>
        <p:grpSpPr>
          <a:xfrm>
            <a:off x="6524625" y="1071563"/>
            <a:ext cx="3314700" cy="1571625"/>
            <a:chOff x="6524635" y="1533726"/>
            <a:chExt cx="3571912" cy="833500"/>
          </a:xfrm>
        </p:grpSpPr>
        <p:sp>
          <p:nvSpPr>
            <p:cNvPr id="23" name="线形标注 2(带边框和强调线) 22"/>
            <p:cNvSpPr/>
            <p:nvPr/>
          </p:nvSpPr>
          <p:spPr>
            <a:xfrm>
              <a:off x="6524635" y="1533726"/>
              <a:ext cx="3382026" cy="833500"/>
            </a:xfrm>
            <a:prstGeom prst="accentBorderCallout2">
              <a:avLst>
                <a:gd name="adj1" fmla="val 18750"/>
                <a:gd name="adj2" fmla="val -8333"/>
                <a:gd name="adj3" fmla="val 19531"/>
                <a:gd name="adj4" fmla="val -21896"/>
                <a:gd name="adj5" fmla="val 55703"/>
                <a:gd name="adj6" fmla="val -105468"/>
              </a:avLst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524635" y="1571612"/>
              <a:ext cx="3571912" cy="7838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规上非工业单位填报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共涉及</a:t>
              </a:r>
              <a:r>
                <a:rPr kumimoji="0" lang="en-US" altLang="zh-CN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6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个指标，无同期数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en-US" altLang="zh-CN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4</a:t>
              </a: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季报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单位也需要</a:t>
              </a: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报送</a:t>
              </a:r>
              <a:endParaRPr kumimoji="0" lang="en-US" altLang="zh-CN" sz="1800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（季报中北京扩范围单位不填此表，填</a:t>
              </a:r>
              <a:r>
                <a:rPr kumimoji="0" lang="en-US" altLang="zh-CN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BJ611-10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）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  <p:grpSp>
        <p:nvGrpSpPr>
          <p:cNvPr id="3" name="组合 28"/>
          <p:cNvGrpSpPr/>
          <p:nvPr/>
        </p:nvGrpSpPr>
        <p:grpSpPr>
          <a:xfrm>
            <a:off x="309563" y="4000500"/>
            <a:ext cx="9286875" cy="785813"/>
            <a:chOff x="309563" y="4000500"/>
            <a:chExt cx="9286875" cy="785813"/>
          </a:xfrm>
        </p:grpSpPr>
        <p:sp>
          <p:nvSpPr>
            <p:cNvPr id="20" name="圆角矩形 19"/>
            <p:cNvSpPr/>
            <p:nvPr/>
          </p:nvSpPr>
          <p:spPr>
            <a:xfrm>
              <a:off x="309563" y="4071938"/>
              <a:ext cx="2500312" cy="28575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09563" y="4500563"/>
              <a:ext cx="2500312" cy="28575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grpSp>
          <p:nvGrpSpPr>
            <p:cNvPr id="70679" name="组合 39"/>
            <p:cNvGrpSpPr/>
            <p:nvPr/>
          </p:nvGrpSpPr>
          <p:grpSpPr>
            <a:xfrm>
              <a:off x="3810000" y="4000500"/>
              <a:ext cx="5786438" cy="717550"/>
              <a:chOff x="3809992" y="4000504"/>
              <a:chExt cx="5429288" cy="717769"/>
            </a:xfrm>
          </p:grpSpPr>
          <p:sp>
            <p:nvSpPr>
              <p:cNvPr id="27" name="线形标注 2(带边框和强调线) 26"/>
              <p:cNvSpPr/>
              <p:nvPr/>
            </p:nvSpPr>
            <p:spPr>
              <a:xfrm>
                <a:off x="3809992" y="4000504"/>
                <a:ext cx="5429288" cy="500216"/>
              </a:xfrm>
              <a:prstGeom prst="accentBorderCallout2">
                <a:avLst>
                  <a:gd name="adj1" fmla="val 18750"/>
                  <a:gd name="adj2" fmla="val -3280"/>
                  <a:gd name="adj3" fmla="val 39880"/>
                  <a:gd name="adj4" fmla="val -14381"/>
                  <a:gd name="adj5" fmla="val 78715"/>
                  <a:gd name="adj6" fmla="val -19980"/>
                </a:avLst>
              </a:prstGeom>
              <a:ln w="762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Verdana" panose="020B0604030504040204" pitchFamily="34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809992" y="4071964"/>
                <a:ext cx="5357791" cy="64630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Wingdings" panose="05000000000000000000" pitchFamily="2" charset="2"/>
                  <a:buChar char="ü"/>
                  <a:defRPr/>
                </a:pPr>
                <a:r>
                  <a:rPr kumimoji="0" lang="zh-CN" altLang="en-US" sz="1800" kern="1200" cap="none" spc="0" normalizeH="0" baseline="0" noProof="0" dirty="0">
                    <a:solidFill>
                      <a:srgbClr val="0070C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普查表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汽油、柴油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0070C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计量单位“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升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0070C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”，季报是“吨”</a:t>
                </a:r>
                <a:endPara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endParaRPr>
              </a:p>
            </p:txBody>
          </p:sp>
        </p:grpSp>
      </p:grpSp>
      <p:grpSp>
        <p:nvGrpSpPr>
          <p:cNvPr id="5" name="组合 40"/>
          <p:cNvGrpSpPr/>
          <p:nvPr/>
        </p:nvGrpSpPr>
        <p:grpSpPr>
          <a:xfrm>
            <a:off x="5024755" y="4929505"/>
            <a:ext cx="4718050" cy="800100"/>
            <a:chOff x="4376624" y="4643445"/>
            <a:chExt cx="3071834" cy="837699"/>
          </a:xfrm>
        </p:grpSpPr>
        <p:sp>
          <p:nvSpPr>
            <p:cNvPr id="31" name="线形标注 2(带边框和强调线) 30"/>
            <p:cNvSpPr/>
            <p:nvPr/>
          </p:nvSpPr>
          <p:spPr>
            <a:xfrm>
              <a:off x="4376624" y="4643445"/>
              <a:ext cx="3071834" cy="837699"/>
            </a:xfrm>
            <a:prstGeom prst="accentBorderCallout2">
              <a:avLst>
                <a:gd name="adj1" fmla="val 30941"/>
                <a:gd name="adj2" fmla="val -4526"/>
                <a:gd name="adj3" fmla="val 2394"/>
                <a:gd name="adj4" fmla="val -42405"/>
                <a:gd name="adj5" fmla="val 18677"/>
                <a:gd name="adj6" fmla="val -90130"/>
              </a:avLst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47941" y="4714416"/>
              <a:ext cx="2948837" cy="67547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指标解释、填报方法和原则同定报。</a:t>
              </a:r>
              <a:endParaRPr kumimoji="0" lang="en-US" altLang="zh-CN" sz="1800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要求设置原始记录和统计台账。</a:t>
              </a:r>
              <a:endParaRPr kumimoji="0" lang="zh-CN" altLang="en-US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  <p:grpSp>
        <p:nvGrpSpPr>
          <p:cNvPr id="6" name="组合 38"/>
          <p:cNvGrpSpPr/>
          <p:nvPr/>
        </p:nvGrpSpPr>
        <p:grpSpPr>
          <a:xfrm>
            <a:off x="6238875" y="3071813"/>
            <a:ext cx="3405188" cy="646112"/>
            <a:chOff x="6286544" y="2782669"/>
            <a:chExt cx="3405142" cy="646331"/>
          </a:xfrm>
        </p:grpSpPr>
        <p:sp>
          <p:nvSpPr>
            <p:cNvPr id="37" name="线形标注 2(带边框和强调线) 36"/>
            <p:cNvSpPr/>
            <p:nvPr/>
          </p:nvSpPr>
          <p:spPr>
            <a:xfrm>
              <a:off x="6310357" y="2785845"/>
              <a:ext cx="3381329" cy="643155"/>
            </a:xfrm>
            <a:prstGeom prst="accentBorderCallout2">
              <a:avLst>
                <a:gd name="adj1" fmla="val 50919"/>
                <a:gd name="adj2" fmla="val -4477"/>
                <a:gd name="adj3" fmla="val 17869"/>
                <a:gd name="adj4" fmla="val -31278"/>
                <a:gd name="adj5" fmla="val 18101"/>
                <a:gd name="adj6" fmla="val -55565"/>
              </a:avLst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34" name="TextBox 14"/>
            <p:cNvSpPr txBox="1">
              <a:spLocks noChangeArrowheads="1"/>
            </p:cNvSpPr>
            <p:nvPr/>
          </p:nvSpPr>
          <p:spPr bwMode="auto">
            <a:xfrm>
              <a:off x="6286544" y="2782669"/>
              <a:ext cx="3381329" cy="646331"/>
            </a:xfrm>
            <a:prstGeom prst="rect">
              <a:avLst/>
            </a:prstGeom>
            <a:noFill/>
            <a:ln>
              <a:solidFill>
                <a:srgbClr val="DB553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消费量和金额都可以保留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两位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小数，金额含税，单位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千元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238250" y="5786438"/>
            <a:ext cx="3429000" cy="214313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66688" y="714375"/>
            <a:ext cx="1687513" cy="692150"/>
          </a:xfrm>
          <a:prstGeom prst="roundRect">
            <a:avLst/>
          </a:prstGeom>
          <a:solidFill>
            <a:srgbClr val="5E8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70671" name="文本框 16"/>
          <p:cNvSpPr txBox="1"/>
          <p:nvPr/>
        </p:nvSpPr>
        <p:spPr>
          <a:xfrm>
            <a:off x="381000" y="785813"/>
            <a:ext cx="12668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605</a:t>
            </a:r>
            <a:r>
              <a:rPr lang="en-US" altLang="zh-CN" sz="2400" dirty="0">
                <a:solidFill>
                  <a:schemeClr val="bg1"/>
                </a:solidFill>
                <a:latin typeface="Verdana" panose="020B0604030504040204" pitchFamily="34" charset="0"/>
                <a:sym typeface="+mn-ea"/>
              </a:rPr>
              <a:t>-</a:t>
            </a:r>
            <a:r>
              <a:rPr lang="en-US" altLang="en-US" sz="2400" dirty="0">
                <a:solidFill>
                  <a:schemeClr val="bg1"/>
                </a:solidFill>
                <a:latin typeface="Verdana" panose="020B0604030504040204" pitchFamily="34" charset="0"/>
                <a:sym typeface="+mn-ea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Verdana" panose="020B0604030504040204" pitchFamily="34" charset="0"/>
                <a:sym typeface="+mn-ea"/>
              </a:rPr>
              <a:t>表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22300"/>
            <a:ext cx="90805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图片 14" descr="捕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3" y="928688"/>
            <a:ext cx="5641975" cy="521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1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113" y="0"/>
            <a:ext cx="2909887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9906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73733" name="图片 6" descr="五经普LOGO透明底（长）"/>
          <p:cNvPicPr>
            <a:picLocks noChangeAspect="1"/>
          </p:cNvPicPr>
          <p:nvPr/>
        </p:nvPicPr>
        <p:blipFill>
          <a:blip r:embed="rId3"/>
          <a:srcRect r="77058"/>
          <a:stretch>
            <a:fillRect/>
          </a:stretch>
        </p:blipFill>
        <p:spPr>
          <a:xfrm>
            <a:off x="-61912" y="-225425"/>
            <a:ext cx="688975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4" name="文本框 9"/>
          <p:cNvSpPr txBox="1"/>
          <p:nvPr/>
        </p:nvSpPr>
        <p:spPr>
          <a:xfrm>
            <a:off x="642938" y="122238"/>
            <a:ext cx="26590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  <a:sym typeface="+mn-ea"/>
            </a:endParaRPr>
          </a:p>
        </p:txBody>
      </p:sp>
      <p:pic>
        <p:nvPicPr>
          <p:cNvPr id="73735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559175" cy="692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3736" name="组合 4"/>
          <p:cNvGrpSpPr/>
          <p:nvPr/>
        </p:nvGrpSpPr>
        <p:grpSpPr>
          <a:xfrm>
            <a:off x="238125" y="792163"/>
            <a:ext cx="1943100" cy="692150"/>
            <a:chOff x="-9350" y="2227"/>
            <a:chExt cx="3251" cy="1090"/>
          </a:xfrm>
        </p:grpSpPr>
        <p:sp>
          <p:nvSpPr>
            <p:cNvPr id="2" name="圆角矩形 1"/>
            <p:cNvSpPr/>
            <p:nvPr/>
          </p:nvSpPr>
          <p:spPr>
            <a:xfrm>
              <a:off x="-9300" y="2227"/>
              <a:ext cx="3201" cy="1090"/>
            </a:xfrm>
            <a:prstGeom prst="roundRect">
              <a:avLst/>
            </a:prstGeom>
            <a:solidFill>
              <a:srgbClr val="5E8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73748" name="文本框 16"/>
            <p:cNvSpPr txBox="1"/>
            <p:nvPr/>
          </p:nvSpPr>
          <p:spPr>
            <a:xfrm>
              <a:off x="-9350" y="2409"/>
              <a:ext cx="3251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BJ601-2</a:t>
              </a:r>
              <a:r>
                <a:rPr lang="zh-CN" altLang="en-US" sz="2400" dirty="0">
                  <a:solidFill>
                    <a:schemeClr val="bg1"/>
                  </a:solidFill>
                  <a:latin typeface="Verdana" panose="020B0604030504040204" pitchFamily="34" charset="0"/>
                  <a:sym typeface="+mn-ea"/>
                </a:rPr>
                <a:t>表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灯片编号占位符 12"/>
          <p:cNvSpPr txBox="1">
            <a:spLocks noGrp="1"/>
          </p:cNvSpPr>
          <p:nvPr>
            <p:ph type="sldNum" sz="quarter" idx="12"/>
          </p:nvPr>
        </p:nvSpPr>
        <p:spPr>
          <a:noFill/>
        </p:spPr>
        <p:txBody>
          <a:bodyPr vert="horz" lIns="91440" tIns="45720" rIns="91440" bIns="4572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en-US" sz="1200" b="0" dirty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 sz="1200" b="0" dirty="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23875" y="2786063"/>
            <a:ext cx="5699125" cy="128111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grpSp>
        <p:nvGrpSpPr>
          <p:cNvPr id="4" name="组合 19"/>
          <p:cNvGrpSpPr/>
          <p:nvPr/>
        </p:nvGrpSpPr>
        <p:grpSpPr>
          <a:xfrm>
            <a:off x="6096000" y="857250"/>
            <a:ext cx="3571875" cy="3000375"/>
            <a:chOff x="6024570" y="1520873"/>
            <a:chExt cx="3571900" cy="2130776"/>
          </a:xfrm>
        </p:grpSpPr>
        <p:sp>
          <p:nvSpPr>
            <p:cNvPr id="18" name="线形标注 2(带边框和强调线) 17"/>
            <p:cNvSpPr/>
            <p:nvPr/>
          </p:nvSpPr>
          <p:spPr>
            <a:xfrm>
              <a:off x="6024570" y="1571606"/>
              <a:ext cx="3500463" cy="1714767"/>
            </a:xfrm>
            <a:prstGeom prst="accentBorderCallout2">
              <a:avLst>
                <a:gd name="adj1" fmla="val 18750"/>
                <a:gd name="adj2" fmla="val -8333"/>
                <a:gd name="adj3" fmla="val 19531"/>
                <a:gd name="adj4" fmla="val -21896"/>
                <a:gd name="adj5" fmla="val 87893"/>
                <a:gd name="adj6" fmla="val -50578"/>
              </a:avLst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24570" y="1520873"/>
              <a:ext cx="3571900" cy="21307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规上非工业单位填报能源情况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只有电力和外购热力</a:t>
              </a:r>
              <a:r>
                <a:rPr kumimoji="0" lang="en-US" altLang="zh-CN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2</a:t>
              </a: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个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指标，无同期数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en-US" altLang="zh-CN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4</a:t>
              </a: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季报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单位也需要</a:t>
              </a: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报送</a:t>
              </a:r>
              <a:endParaRPr kumimoji="0" lang="en-US" altLang="zh-CN" sz="1800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（季报中北京扩范围单位不填此表，填</a:t>
              </a:r>
              <a:r>
                <a:rPr kumimoji="0" lang="en-US" altLang="zh-CN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BJ611-10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）</a:t>
              </a:r>
              <a:endParaRPr kumimoji="0" lang="zh-CN" altLang="en-US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）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  <p:grpSp>
        <p:nvGrpSpPr>
          <p:cNvPr id="5" name="组合 20"/>
          <p:cNvGrpSpPr/>
          <p:nvPr/>
        </p:nvGrpSpPr>
        <p:grpSpPr>
          <a:xfrm>
            <a:off x="6072188" y="3714750"/>
            <a:ext cx="3738562" cy="1670050"/>
            <a:chOff x="6072232" y="3429000"/>
            <a:chExt cx="3738552" cy="1860926"/>
          </a:xfrm>
        </p:grpSpPr>
        <p:sp>
          <p:nvSpPr>
            <p:cNvPr id="22" name="线形标注 2(带边框和强调线) 21"/>
            <p:cNvSpPr/>
            <p:nvPr/>
          </p:nvSpPr>
          <p:spPr>
            <a:xfrm>
              <a:off x="6095727" y="3429000"/>
              <a:ext cx="3524241" cy="1860926"/>
            </a:xfrm>
            <a:prstGeom prst="accentBorderCallout2">
              <a:avLst>
                <a:gd name="adj1" fmla="val 18750"/>
                <a:gd name="adj2" fmla="val -8333"/>
                <a:gd name="adj3" fmla="val 19531"/>
                <a:gd name="adj4" fmla="val -16037"/>
                <a:gd name="adj5" fmla="val 5581"/>
                <a:gd name="adj6" fmla="val -70398"/>
              </a:avLst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72232" y="3429000"/>
              <a:ext cx="3738552" cy="17477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指标解释、填报方法和原则同定报</a:t>
              </a:r>
              <a:r>
                <a:rPr kumimoji="0" lang="zh-CN" altLang="en-US" sz="16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。</a:t>
              </a:r>
              <a:endParaRPr kumimoji="0" lang="en-US" altLang="zh-CN" sz="1600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填报建议：季报与普查表开网时间一致，建议季报企业</a:t>
              </a:r>
              <a:r>
                <a:rPr kumimoji="0" lang="zh-CN" altLang="en-US" sz="16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先填季报</a:t>
              </a:r>
              <a:r>
                <a:rPr kumimoji="0" lang="zh-CN" altLang="en-US" sz="16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，再填普查表，保证数据一致性</a:t>
              </a:r>
              <a:endParaRPr kumimoji="0" lang="zh-CN" altLang="en-US" sz="16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  <p:sp>
        <p:nvSpPr>
          <p:cNvPr id="73741" name="Rectangle 763"/>
          <p:cNvSpPr/>
          <p:nvPr/>
        </p:nvSpPr>
        <p:spPr>
          <a:xfrm>
            <a:off x="6965950" y="0"/>
            <a:ext cx="3702050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en-US" altLang="zh-CN" sz="20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BJ601-2</a:t>
            </a:r>
            <a:endParaRPr lang="zh-CN" altLang="zh-CN" sz="200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22300"/>
            <a:ext cx="90805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6113" y="0"/>
            <a:ext cx="2909887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9906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74756" name="图片 6" descr="五经普LOGO透明底（长）"/>
          <p:cNvPicPr>
            <a:picLocks noChangeAspect="1"/>
          </p:cNvPicPr>
          <p:nvPr/>
        </p:nvPicPr>
        <p:blipFill>
          <a:blip r:embed="rId2"/>
          <a:srcRect r="77058"/>
          <a:stretch>
            <a:fillRect/>
          </a:stretch>
        </p:blipFill>
        <p:spPr>
          <a:xfrm>
            <a:off x="-61912" y="-225425"/>
            <a:ext cx="688975" cy="11557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22300"/>
            <a:ext cx="90805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58" name="文本框 9"/>
          <p:cNvSpPr txBox="1"/>
          <p:nvPr/>
        </p:nvSpPr>
        <p:spPr>
          <a:xfrm>
            <a:off x="642938" y="122238"/>
            <a:ext cx="26590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  <a:sym typeface="+mn-ea"/>
            </a:endParaRPr>
          </a:p>
        </p:txBody>
      </p:sp>
      <p:pic>
        <p:nvPicPr>
          <p:cNvPr id="74759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559175" cy="69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60" name="Rectangle 763"/>
          <p:cNvSpPr/>
          <p:nvPr/>
        </p:nvSpPr>
        <p:spPr>
          <a:xfrm>
            <a:off x="5167313" y="66675"/>
            <a:ext cx="4630737" cy="7191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eaLnBrk="1" hangingPunct="1"/>
            <a:r>
              <a:rPr lang="zh-CN" altLang="en-US" b="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非一套表北京程序采集</a:t>
            </a:r>
            <a:endParaRPr lang="zh-CN" altLang="zh-CN" b="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5785" name="文本框 16"/>
          <p:cNvSpPr txBox="1"/>
          <p:nvPr/>
        </p:nvSpPr>
        <p:spPr>
          <a:xfrm>
            <a:off x="381000" y="785813"/>
            <a:ext cx="12668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605</a:t>
            </a:r>
            <a:r>
              <a:rPr lang="en-US" altLang="zh-CN" sz="2400" dirty="0">
                <a:solidFill>
                  <a:schemeClr val="bg1"/>
                </a:solidFill>
                <a:latin typeface="Verdana" panose="020B0604030504040204" pitchFamily="34" charset="0"/>
                <a:sym typeface="+mn-ea"/>
              </a:rPr>
              <a:t>-</a:t>
            </a:r>
            <a:r>
              <a:rPr lang="en-US" altLang="en-US" sz="2400" dirty="0">
                <a:solidFill>
                  <a:schemeClr val="bg1"/>
                </a:solidFill>
                <a:latin typeface="Verdana" panose="020B0604030504040204" pitchFamily="34" charset="0"/>
                <a:sym typeface="+mn-ea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Verdana" panose="020B0604030504040204" pitchFamily="34" charset="0"/>
                <a:sym typeface="+mn-ea"/>
              </a:rPr>
              <a:t>表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-190500" y="792163"/>
            <a:ext cx="2928938" cy="947737"/>
            <a:chOff x="-9606" y="2227"/>
            <a:chExt cx="3150" cy="1491"/>
          </a:xfrm>
        </p:grpSpPr>
        <p:sp>
          <p:nvSpPr>
            <p:cNvPr id="33" name="圆角矩形 32"/>
            <p:cNvSpPr/>
            <p:nvPr/>
          </p:nvSpPr>
          <p:spPr>
            <a:xfrm>
              <a:off x="-9299" y="2227"/>
              <a:ext cx="2658" cy="1089"/>
            </a:xfrm>
            <a:prstGeom prst="roundRect">
              <a:avLst/>
            </a:prstGeom>
            <a:solidFill>
              <a:srgbClr val="5E8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74781" name="文本框 16"/>
            <p:cNvSpPr txBox="1"/>
            <p:nvPr/>
          </p:nvSpPr>
          <p:spPr>
            <a:xfrm>
              <a:off x="-9606" y="2409"/>
              <a:ext cx="3150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Verdana" panose="020B0604030504040204" pitchFamily="34" charset="0"/>
                  <a:sym typeface="+mn-ea"/>
                </a:rPr>
                <a:t>BJ611-10</a:t>
              </a:r>
              <a:r>
                <a:rPr lang="zh-CN" altLang="en-US" sz="2400" dirty="0">
                  <a:solidFill>
                    <a:schemeClr val="bg1"/>
                  </a:solidFill>
                  <a:latin typeface="Verdana" panose="020B0604030504040204" pitchFamily="34" charset="0"/>
                  <a:sym typeface="+mn-ea"/>
                </a:rPr>
                <a:t>表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3" name="组合 28"/>
          <p:cNvGrpSpPr/>
          <p:nvPr/>
        </p:nvGrpSpPr>
        <p:grpSpPr>
          <a:xfrm>
            <a:off x="238125" y="1500188"/>
            <a:ext cx="6881813" cy="4616450"/>
            <a:chOff x="238125" y="1500188"/>
            <a:chExt cx="6881813" cy="4616450"/>
          </a:xfrm>
        </p:grpSpPr>
        <p:pic>
          <p:nvPicPr>
            <p:cNvPr id="74778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125" y="1500188"/>
              <a:ext cx="6881813" cy="4616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" name="圆角矩形 35"/>
            <p:cNvSpPr/>
            <p:nvPr/>
          </p:nvSpPr>
          <p:spPr>
            <a:xfrm>
              <a:off x="327025" y="3286125"/>
              <a:ext cx="6769100" cy="244792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  <p:sp>
        <p:nvSpPr>
          <p:cNvPr id="38" name="灯片编号占位符 12"/>
          <p:cNvSpPr txBox="1">
            <a:spLocks noGrp="1"/>
          </p:cNvSpPr>
          <p:nvPr>
            <p:ph type="sldNum" sz="quarter" idx="12"/>
          </p:nvPr>
        </p:nvSpPr>
        <p:spPr>
          <a:xfrm>
            <a:off x="7935913" y="6356350"/>
            <a:ext cx="2743200" cy="365125"/>
          </a:xfrm>
          <a:noFill/>
        </p:spPr>
        <p:txBody>
          <a:bodyPr vert="horz" lIns="91440" tIns="45720" rIns="91440" bIns="4572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en-US" sz="1200" b="0" dirty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 sz="1200" b="0" dirty="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50"/>
          <p:cNvGrpSpPr/>
          <p:nvPr/>
        </p:nvGrpSpPr>
        <p:grpSpPr>
          <a:xfrm>
            <a:off x="5809615" y="857568"/>
            <a:ext cx="3715385" cy="2241866"/>
            <a:chOff x="6032546" y="999831"/>
            <a:chExt cx="3492486" cy="1980904"/>
          </a:xfrm>
        </p:grpSpPr>
        <p:sp>
          <p:nvSpPr>
            <p:cNvPr id="47" name="线形标注 2(带边框和强调线) 46"/>
            <p:cNvSpPr/>
            <p:nvPr/>
          </p:nvSpPr>
          <p:spPr>
            <a:xfrm>
              <a:off x="6032546" y="999831"/>
              <a:ext cx="3285957" cy="1937140"/>
            </a:xfrm>
            <a:prstGeom prst="accentBorderCallout2">
              <a:avLst>
                <a:gd name="adj1" fmla="val 19873"/>
                <a:gd name="adj2" fmla="val -6079"/>
                <a:gd name="adj3" fmla="val 48258"/>
                <a:gd name="adj4" fmla="val -11634"/>
                <a:gd name="adj5" fmla="val 121846"/>
                <a:gd name="adj6" fmla="val -38761"/>
              </a:avLst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239075" y="1063233"/>
              <a:ext cx="3285957" cy="19175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北京手持程序采集</a:t>
              </a: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全部规下</a:t>
              </a:r>
              <a:endParaRPr kumimoji="0" lang="en-US" altLang="zh-CN" sz="1800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法人单位（工业</a:t>
              </a:r>
              <a:r>
                <a:rPr kumimoji="0" lang="en-US" altLang="zh-CN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+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非工业）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涉及</a:t>
              </a:r>
              <a:r>
                <a:rPr kumimoji="0" lang="en-US" altLang="zh-CN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6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个品种，无同期数</a:t>
              </a:r>
              <a:endParaRPr kumimoji="0" lang="en-US" altLang="zh-CN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 typeface="Wingdings" panose="05000000000000000000" pitchFamily="2" charset="2"/>
                <a:buChar char="ü"/>
                <a:defRPr/>
              </a:pPr>
              <a:r>
                <a:rPr kumimoji="0" lang="zh-CN" altLang="en-US" sz="1800" kern="1200" cap="none" spc="0" normalizeH="0" baseline="0" noProof="0" dirty="0">
                  <a:solidFill>
                    <a:srgbClr val="FF000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季报中北京扩范围单位</a:t>
              </a:r>
              <a:r>
                <a: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rPr>
                <a:t>需要填报</a:t>
              </a:r>
              <a:endParaRPr kumimoji="0" lang="zh-CN" altLang="en-US" sz="1800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  <p:grpSp>
        <p:nvGrpSpPr>
          <p:cNvPr id="5" name="组合 57"/>
          <p:cNvGrpSpPr/>
          <p:nvPr/>
        </p:nvGrpSpPr>
        <p:grpSpPr>
          <a:xfrm>
            <a:off x="4605020" y="4577079"/>
            <a:ext cx="5000625" cy="555626"/>
            <a:chOff x="4572032" y="4795877"/>
            <a:chExt cx="5000660" cy="55547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572032" y="4858408"/>
              <a:ext cx="785819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773" name="组合 51"/>
            <p:cNvGrpSpPr/>
            <p:nvPr/>
          </p:nvGrpSpPr>
          <p:grpSpPr>
            <a:xfrm>
              <a:off x="5965231" y="4795877"/>
              <a:ext cx="3607461" cy="555472"/>
              <a:chOff x="5798577" y="3752519"/>
              <a:chExt cx="3607461" cy="598201"/>
            </a:xfrm>
          </p:grpSpPr>
          <p:sp>
            <p:nvSpPr>
              <p:cNvPr id="49" name="线形标注 2(带边框和强调线) 48"/>
              <p:cNvSpPr/>
              <p:nvPr/>
            </p:nvSpPr>
            <p:spPr>
              <a:xfrm>
                <a:off x="5834138" y="3756622"/>
                <a:ext cx="3571900" cy="594098"/>
              </a:xfrm>
              <a:prstGeom prst="accentBorderCallout2">
                <a:avLst>
                  <a:gd name="adj1" fmla="val 19873"/>
                  <a:gd name="adj2" fmla="val -6079"/>
                  <a:gd name="adj3" fmla="val 14734"/>
                  <a:gd name="adj4" fmla="val -15474"/>
                  <a:gd name="adj5" fmla="val 12165"/>
                  <a:gd name="adj6" fmla="val -29663"/>
                </a:avLst>
              </a:prstGeom>
              <a:ln w="762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Verdana" panose="020B0604030504040204" pitchFamily="34" charset="0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798577" y="3752519"/>
                <a:ext cx="3571900" cy="54555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lnSpc>
                    <a:spcPct val="150000"/>
                  </a:lnSpc>
                  <a:buClrTx/>
                  <a:buSzTx/>
                  <a:buFont typeface="Wingdings" panose="05000000000000000000" pitchFamily="2" charset="2"/>
                  <a:buChar char="ü"/>
                  <a:defRPr/>
                </a:pPr>
                <a:r>
                  <a:rPr kumimoji="0" lang="zh-CN" altLang="en-US" sz="1800" kern="1200" cap="none" spc="0" normalizeH="0" baseline="0" noProof="0" dirty="0">
                    <a:solidFill>
                      <a:srgbClr val="0070C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外购热力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只填金额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0070C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，不填消费量</a:t>
                </a:r>
                <a:endParaRPr kumimoji="0" lang="en-US" altLang="zh-CN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endParaRPr>
              </a:p>
            </p:txBody>
          </p:sp>
        </p:grpSp>
      </p:grpSp>
      <p:grpSp>
        <p:nvGrpSpPr>
          <p:cNvPr id="7" name="组合 56"/>
          <p:cNvGrpSpPr/>
          <p:nvPr/>
        </p:nvGrpSpPr>
        <p:grpSpPr>
          <a:xfrm>
            <a:off x="2024063" y="3714750"/>
            <a:ext cx="7572375" cy="2000250"/>
            <a:chOff x="2024022" y="3429000"/>
            <a:chExt cx="7572448" cy="2000276"/>
          </a:xfrm>
        </p:grpSpPr>
        <p:grpSp>
          <p:nvGrpSpPr>
            <p:cNvPr id="74768" name="组合 52"/>
            <p:cNvGrpSpPr/>
            <p:nvPr/>
          </p:nvGrpSpPr>
          <p:grpSpPr>
            <a:xfrm>
              <a:off x="6310322" y="3429000"/>
              <a:ext cx="3286148" cy="500066"/>
              <a:chOff x="6155981" y="3429000"/>
              <a:chExt cx="3083299" cy="500066"/>
            </a:xfrm>
          </p:grpSpPr>
          <p:sp>
            <p:nvSpPr>
              <p:cNvPr id="54" name="线形标注 2(带边框和强调线) 53"/>
              <p:cNvSpPr/>
              <p:nvPr/>
            </p:nvSpPr>
            <p:spPr>
              <a:xfrm>
                <a:off x="6155973" y="3429000"/>
                <a:ext cx="2882222" cy="500069"/>
              </a:xfrm>
              <a:prstGeom prst="accentBorderCallout2">
                <a:avLst>
                  <a:gd name="adj1" fmla="val 18750"/>
                  <a:gd name="adj2" fmla="val -3280"/>
                  <a:gd name="adj3" fmla="val 155689"/>
                  <a:gd name="adj4" fmla="val -66970"/>
                  <a:gd name="adj5" fmla="val 304238"/>
                  <a:gd name="adj6" fmla="val -109281"/>
                </a:avLst>
              </a:prstGeom>
              <a:ln w="76200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Verdana" panose="020B0604030504040204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6223001" y="3500439"/>
                <a:ext cx="3016279" cy="3698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Wingdings" panose="05000000000000000000" pitchFamily="2" charset="2"/>
                  <a:buChar char="ü"/>
                  <a:defRPr/>
                </a:pPr>
                <a:r>
                  <a:rPr kumimoji="0" lang="zh-CN" altLang="en-US" sz="1800" kern="1200" cap="none" spc="0" normalizeH="0" baseline="0" noProof="0" dirty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汽油、柴油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0070C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计量单位“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升</a:t>
                </a:r>
                <a:r>
                  <a:rPr kumimoji="0" lang="zh-CN" altLang="en-US" sz="1800" kern="1200" cap="none" spc="0" normalizeH="0" baseline="0" noProof="0" dirty="0">
                    <a:solidFill>
                      <a:srgbClr val="0070C0"/>
                    </a:solidFill>
                    <a:latin typeface="+mn-ea"/>
                    <a:ea typeface="+mn-ea"/>
                    <a:cs typeface="+mn-cs"/>
                    <a:sym typeface="Verdana" panose="020B0604030504040204" pitchFamily="34" charset="0"/>
                  </a:rPr>
                  <a:t>”</a:t>
                </a:r>
                <a:endParaRPr kumimoji="0" lang="zh-CN" altLang="en-US" sz="1800" kern="1200" cap="none" spc="0" normalizeH="0" baseline="0" noProof="0" dirty="0">
                  <a:solidFill>
                    <a:srgbClr val="0070C0"/>
                  </a:solidFill>
                  <a:latin typeface="+mn-ea"/>
                  <a:ea typeface="+mn-ea"/>
                  <a:cs typeface="+mn-cs"/>
                  <a:sym typeface="Verdana" panose="020B0604030504040204" pitchFamily="34" charset="0"/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2024022" y="4929208"/>
              <a:ext cx="785820" cy="50006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/>
          <p:cNvSpPr/>
          <p:nvPr/>
        </p:nvSpPr>
        <p:spPr>
          <a:xfrm>
            <a:off x="2027238" y="2097088"/>
            <a:ext cx="7450137" cy="3419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sz="4400" dirty="0">
              <a:solidFill>
                <a:schemeClr val="accent1"/>
              </a:solidFill>
              <a:latin typeface="华文楷体" panose="020106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1619" name="Rectangle 5"/>
          <p:cNvSpPr/>
          <p:nvPr/>
        </p:nvSpPr>
        <p:spPr>
          <a:xfrm>
            <a:off x="1285875" y="1989138"/>
            <a:ext cx="8229600" cy="19796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eaLnBrk="1" hangingPunct="1">
              <a:lnSpc>
                <a:spcPct val="130000"/>
              </a:lnSpc>
            </a:pPr>
            <a:br>
              <a:rPr lang="zh-CN" altLang="en-US" sz="5400" dirty="0">
                <a:solidFill>
                  <a:schemeClr val="tx2"/>
                </a:solidFill>
                <a:latin typeface="华文楷体" panose="02010600040101010101" pitchFamily="2" charset="-122"/>
                <a:ea typeface="华文彩云" panose="02010800040101010101" pitchFamily="2" charset="-122"/>
              </a:rPr>
            </a:br>
            <a:br>
              <a:rPr lang="zh-CN" altLang="en-US" sz="5400" dirty="0">
                <a:solidFill>
                  <a:schemeClr val="tx2"/>
                </a:solidFill>
                <a:latin typeface="华文楷体" panose="02010600040101010101" pitchFamily="2" charset="-122"/>
                <a:ea typeface="华文彩云" panose="02010800040101010101" pitchFamily="2" charset="-122"/>
              </a:rPr>
            </a:br>
            <a:endParaRPr lang="en-US" altLang="zh-CN" dirty="0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111620" name="Text Box 5"/>
          <p:cNvSpPr txBox="1"/>
          <p:nvPr/>
        </p:nvSpPr>
        <p:spPr>
          <a:xfrm>
            <a:off x="776605" y="4436428"/>
            <a:ext cx="7200900" cy="13404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5000"/>
              </a:lnSpc>
            </a:pPr>
            <a:r>
              <a:rPr lang="en-US" altLang="zh-CN" dirty="0">
                <a:solidFill>
                  <a:srgbClr val="FFFF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Tel: 85412163</a:t>
            </a:r>
            <a:endParaRPr lang="zh-CN" altLang="en-US" dirty="0">
              <a:solidFill>
                <a:srgbClr val="FFFF0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dirty="0">
                <a:solidFill>
                  <a:srgbClr val="FFFF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E-mail:tjjnygyk@bjchy.gov.cn</a:t>
            </a:r>
            <a:endParaRPr lang="en-US" altLang="zh-CN" dirty="0">
              <a:solidFill>
                <a:srgbClr val="FFFF0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11621" name="矩形 81"/>
          <p:cNvSpPr/>
          <p:nvPr/>
        </p:nvSpPr>
        <p:spPr>
          <a:xfrm>
            <a:off x="4452938" y="2143125"/>
            <a:ext cx="371475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8800" i="1" dirty="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</a:t>
            </a:r>
            <a:endParaRPr lang="en-US" altLang="zh-CN" sz="8800" i="1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 eaLnBrk="1" hangingPunct="1"/>
            <a:r>
              <a:rPr lang="en-US" altLang="zh-CN" sz="8800" i="1" dirty="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endParaRPr lang="zh-CN" altLang="en-US" sz="8800" i="1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10" name="Rectangle 763"/>
          <p:cNvSpPr>
            <a:spLocks noChangeArrowheads="1"/>
          </p:cNvSpPr>
          <p:nvPr/>
        </p:nvSpPr>
        <p:spPr bwMode="auto">
          <a:xfrm>
            <a:off x="1423988" y="255588"/>
            <a:ext cx="5243513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二、定报报表填报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9563" y="1357313"/>
          <a:ext cx="9286940" cy="4510088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96882"/>
                <a:gridCol w="2632518"/>
                <a:gridCol w="2632518"/>
                <a:gridCol w="2925022"/>
              </a:tblGrid>
              <a:tr h="688673">
                <a:tc gridSpan="4">
                  <a:txBody>
                    <a:bodyPr/>
                    <a:lstStyle/>
                    <a:p>
                      <a:r>
                        <a:rPr lang="en-US" altLang="zh-CN" sz="32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2024</a:t>
                      </a:r>
                      <a:r>
                        <a:rPr lang="zh-CN" altLang="en-US" sz="32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年定报报表</a:t>
                      </a:r>
                      <a:endParaRPr lang="zh-CN" altLang="en-US" sz="32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25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表号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表名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填报范围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变化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/>
                </a:tc>
              </a:tr>
              <a:tr h="1000228">
                <a:tc>
                  <a:txBody>
                    <a:bodyPr/>
                    <a:lstStyle/>
                    <a:p>
                      <a:endParaRPr lang="en-US" altLang="zh-CN" sz="2000" b="1" dirty="0">
                        <a:solidFill>
                          <a:srgbClr val="FF0000"/>
                        </a:solidFill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  <a:p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205-5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非工业重点耗能单位能源消费情况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年耗能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1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万吨</a:t>
                      </a: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标煤以上规模（限额）以上非工业单位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调整统计范围，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取消</a:t>
                      </a: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北京扩范围单位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</a:tr>
              <a:tr h="1416715">
                <a:tc>
                  <a:txBody>
                    <a:bodyPr/>
                    <a:lstStyle/>
                    <a:p>
                      <a:endParaRPr lang="en-US" altLang="zh-CN" sz="2000" b="1" dirty="0">
                        <a:solidFill>
                          <a:srgbClr val="FF0000"/>
                        </a:solidFill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  <a:p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BJ205-6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非工业单位能源消费情况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未纳入205-5表的、年耗能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200</a:t>
                      </a: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吨标煤（含）以上规模（限额）以上非工业单位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调整统计范围，将原</a:t>
                      </a:r>
                      <a:r>
                        <a:rPr lang="en-US" altLang="zh-CN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205-5</a:t>
                      </a: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表北京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扩范围</a:t>
                      </a: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的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万吨以上单位纳入</a:t>
                      </a: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。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</a:tr>
              <a:tr h="873506"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BJ205-7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非工业单位能源消费情况附表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全部</a:t>
                      </a:r>
                      <a:r>
                        <a:rPr lang="zh-CN" altLang="en-US" sz="2000" b="1" dirty="0"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季报单位</a:t>
                      </a:r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华文宋体" panose="02010600040101010101" pitchFamily="2" charset="-122"/>
                        <a:ea typeface="华文宋体" panose="0201060004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6"/>
          <p:cNvGrpSpPr/>
          <p:nvPr/>
        </p:nvGrpSpPr>
        <p:grpSpPr>
          <a:xfrm>
            <a:off x="704850" y="1071563"/>
            <a:ext cx="8424863" cy="5343525"/>
            <a:chOff x="704528" y="1125018"/>
            <a:chExt cx="8424863" cy="5343525"/>
          </a:xfrm>
        </p:grpSpPr>
        <p:pic>
          <p:nvPicPr>
            <p:cNvPr id="19478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4528" y="1125018"/>
              <a:ext cx="8424863" cy="53435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9" name="圆角矩形 19"/>
            <p:cNvSpPr/>
            <p:nvPr/>
          </p:nvSpPr>
          <p:spPr>
            <a:xfrm>
              <a:off x="7845287" y="2132857"/>
              <a:ext cx="437321" cy="17302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19480" name="圆角矩形 20"/>
            <p:cNvSpPr/>
            <p:nvPr/>
          </p:nvSpPr>
          <p:spPr>
            <a:xfrm>
              <a:off x="7845287" y="2305879"/>
              <a:ext cx="437321" cy="21033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19481" name="圆角矩形 21"/>
            <p:cNvSpPr/>
            <p:nvPr/>
          </p:nvSpPr>
          <p:spPr>
            <a:xfrm>
              <a:off x="7107967" y="2564904"/>
              <a:ext cx="797361" cy="1813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19482" name="圆角矩形 22"/>
            <p:cNvSpPr/>
            <p:nvPr/>
          </p:nvSpPr>
          <p:spPr>
            <a:xfrm>
              <a:off x="8409384" y="2132857"/>
              <a:ext cx="361263" cy="57617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19483" name="圆角矩形 23"/>
            <p:cNvSpPr/>
            <p:nvPr/>
          </p:nvSpPr>
          <p:spPr>
            <a:xfrm>
              <a:off x="4448944" y="2564904"/>
              <a:ext cx="437321" cy="16155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grpSp>
        <p:nvGrpSpPr>
          <p:cNvPr id="3" name="Group 130"/>
          <p:cNvGrpSpPr/>
          <p:nvPr/>
        </p:nvGrpSpPr>
        <p:grpSpPr>
          <a:xfrm>
            <a:off x="838200" y="5059363"/>
            <a:ext cx="8424863" cy="901700"/>
            <a:chOff x="967164" y="5480600"/>
            <a:chExt cx="7901327" cy="723530"/>
          </a:xfrm>
        </p:grpSpPr>
        <p:sp>
          <p:nvSpPr>
            <p:cNvPr id="19475" name="AutoShape 769"/>
            <p:cNvSpPr/>
            <p:nvPr/>
          </p:nvSpPr>
          <p:spPr>
            <a:xfrm>
              <a:off x="2615132" y="5480600"/>
              <a:ext cx="6253359" cy="607916"/>
            </a:xfrm>
            <a:prstGeom prst="wedgeEllipseCallout">
              <a:avLst>
                <a:gd name="adj1" fmla="val -61227"/>
                <a:gd name="adj2" fmla="val 53731"/>
              </a:avLst>
            </a:prstGeom>
            <a:solidFill>
              <a:srgbClr val="FDEADA"/>
            </a:solidFill>
            <a:ln w="38100" cap="flat" cmpd="sng">
              <a:solidFill>
                <a:srgbClr val="C0504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/>
            <a:lstStyle/>
            <a:p>
              <a:pPr eaLnBrk="1" hangingPunct="1">
                <a:spcBef>
                  <a:spcPct val="50000"/>
                </a:spcBef>
                <a:buFont typeface="Wingdings" panose="05000000000000000000" pitchFamily="2" charset="2"/>
              </a:pPr>
              <a:endParaRPr lang="en-US" altLang="zh-CN" sz="1200" dirty="0">
                <a:latin typeface="宋体" panose="02010600030101010101" pitchFamily="2" charset="-122"/>
              </a:endParaRPr>
            </a:p>
            <a:p>
              <a:pPr eaLnBrk="1" hangingPunct="1">
                <a:spcBef>
                  <a:spcPct val="50000"/>
                </a:spcBef>
                <a:buFont typeface="Wingdings" panose="05000000000000000000" pitchFamily="2" charset="2"/>
              </a:pPr>
              <a:endParaRPr lang="zh-CN" altLang="en-US" sz="1200" dirty="0">
                <a:latin typeface="宋体" panose="02010600030101010101" pitchFamily="2" charset="-122"/>
              </a:endParaRPr>
            </a:p>
          </p:txBody>
        </p:sp>
        <p:sp>
          <p:nvSpPr>
            <p:cNvPr id="19476" name="AutoShape 771"/>
            <p:cNvSpPr/>
            <p:nvPr/>
          </p:nvSpPr>
          <p:spPr>
            <a:xfrm>
              <a:off x="967164" y="6030707"/>
              <a:ext cx="801334" cy="17342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C0504D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 eaLnBrk="1" hangingPunct="1">
                <a:spcBef>
                  <a:spcPct val="50000"/>
                </a:spcBef>
                <a:buFont typeface="Wingdings" panose="05000000000000000000" pitchFamily="2" charset="2"/>
              </a:pPr>
              <a:endParaRPr lang="zh-CN" altLang="en-US" sz="1200" dirty="0">
                <a:latin typeface="宋体" panose="02010600030101010101" pitchFamily="2" charset="-122"/>
              </a:endParaRPr>
            </a:p>
          </p:txBody>
        </p:sp>
        <p:sp>
          <p:nvSpPr>
            <p:cNvPr id="19477" name="Rectangle 773"/>
            <p:cNvSpPr/>
            <p:nvPr/>
          </p:nvSpPr>
          <p:spPr>
            <a:xfrm>
              <a:off x="3008579" y="5527047"/>
              <a:ext cx="5531950" cy="4941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Wingdings" panose="05000000000000000000" pitchFamily="2" charset="2"/>
              </a:pPr>
              <a:r>
                <a:rPr lang="zh-CN" altLang="en-US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未实现热计量，按面积收取采暖费的单位，</a:t>
              </a:r>
              <a:r>
                <a:rPr lang="en-US" altLang="zh-CN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2023</a:t>
              </a:r>
              <a:r>
                <a:rPr lang="zh-CN" altLang="en-US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年年报和</a:t>
              </a:r>
              <a:r>
                <a:rPr lang="en-US" altLang="zh-CN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2024</a:t>
              </a:r>
              <a:r>
                <a:rPr lang="zh-CN" altLang="en-US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年定报外购热力单价大约为</a:t>
              </a:r>
              <a:r>
                <a:rPr lang="en-US" altLang="zh-CN" sz="1700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115</a:t>
              </a:r>
              <a:r>
                <a:rPr lang="zh-CN" altLang="en-US" sz="1700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元</a:t>
              </a:r>
              <a:r>
                <a:rPr lang="en-US" altLang="zh-CN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/</a:t>
              </a:r>
              <a:r>
                <a:rPr lang="zh-CN" altLang="en-US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百万千焦。</a:t>
              </a:r>
              <a:endParaRPr lang="zh-CN" altLang="zh-CN" dirty="0">
                <a:latin typeface="Verdana" panose="020B0604030504040204" pitchFamily="34" charset="0"/>
              </a:endParaRPr>
            </a:p>
          </p:txBody>
        </p:sp>
      </p:grpSp>
      <p:sp>
        <p:nvSpPr>
          <p:cNvPr id="19460" name="Rectangle 775"/>
          <p:cNvSpPr/>
          <p:nvPr/>
        </p:nvSpPr>
        <p:spPr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 eaLnBrk="1" hangingPunct="1">
              <a:buFont typeface="Wingdings" panose="05000000000000000000" pitchFamily="2" charset="2"/>
            </a:pPr>
            <a:fld id="{9A0DB2DC-4C9A-4742-B13C-FB6460FD3503}" type="slidenum">
              <a:rPr lang="zh-CN" altLang="en-US" sz="1200" b="0" dirty="0">
                <a:latin typeface="Verdana" panose="020B0604030504040204" pitchFamily="34" charset="0"/>
              </a:rPr>
            </a:fld>
            <a:endParaRPr lang="zh-CN" altLang="en-US" sz="1200" b="0" dirty="0">
              <a:latin typeface="Verdana" panose="020B0604030504040204" pitchFamily="34" charset="0"/>
            </a:endParaRPr>
          </a:p>
        </p:txBody>
      </p:sp>
      <p:sp>
        <p:nvSpPr>
          <p:cNvPr id="19461" name="灯片编号占位符 1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21515" name="TextBox 14"/>
          <p:cNvSpPr txBox="1">
            <a:spLocks noChangeArrowheads="1"/>
          </p:cNvSpPr>
          <p:nvPr/>
        </p:nvSpPr>
        <p:spPr bwMode="auto">
          <a:xfrm>
            <a:off x="3457575" y="3703638"/>
            <a:ext cx="3440113" cy="877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注意：</a:t>
            </a:r>
            <a:endParaRPr kumimoji="0" lang="en-US" altLang="zh-CN" sz="17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Verdan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消费量和金额都可以保留</a:t>
            </a: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两位</a:t>
            </a: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小数</a:t>
            </a:r>
            <a:endParaRPr kumimoji="0" lang="en-US" altLang="zh-CN" sz="17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Verdan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金额的单位是</a:t>
            </a: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Verdana" panose="020B0604030504040204" pitchFamily="34" charset="0"/>
              </a:rPr>
              <a:t>千元</a:t>
            </a:r>
            <a:endParaRPr kumimoji="0" lang="zh-CN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5608" name="圆角矩形 2"/>
          <p:cNvSpPr/>
          <p:nvPr/>
        </p:nvSpPr>
        <p:spPr>
          <a:xfrm>
            <a:off x="5168900" y="2708275"/>
            <a:ext cx="1800225" cy="865188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4160838" y="2420938"/>
            <a:ext cx="1223963" cy="287338"/>
          </a:xfrm>
          <a:prstGeom prst="round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9465" name="矩形 2"/>
          <p:cNvSpPr/>
          <p:nvPr/>
        </p:nvSpPr>
        <p:spPr>
          <a:xfrm>
            <a:off x="4468813" y="2500313"/>
            <a:ext cx="412750" cy="1793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eaLnBrk="1" hangingPunct="1"/>
            <a:endParaRPr lang="zh-CN" altLang="en-US" dirty="0">
              <a:latin typeface="Verdana" panose="020B0604030504040204" pitchFamily="34" charset="0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5178425" y="1566863"/>
            <a:ext cx="1358900" cy="430212"/>
            <a:chOff x="5178623" y="1566870"/>
            <a:chExt cx="1358553" cy="430051"/>
          </a:xfrm>
        </p:grpSpPr>
        <p:sp>
          <p:nvSpPr>
            <p:cNvPr id="12" name="椭圆形标注 11"/>
            <p:cNvSpPr/>
            <p:nvPr/>
          </p:nvSpPr>
          <p:spPr bwMode="auto">
            <a:xfrm>
              <a:off x="5178623" y="1566870"/>
              <a:ext cx="1358553" cy="430051"/>
            </a:xfrm>
            <a:prstGeom prst="wedgeEllipseCallout">
              <a:avLst>
                <a:gd name="adj1" fmla="val -27756"/>
                <a:gd name="adj2" fmla="val 137786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19474" name="文本框 12"/>
            <p:cNvSpPr txBox="1"/>
            <p:nvPr/>
          </p:nvSpPr>
          <p:spPr>
            <a:xfrm>
              <a:off x="5329622" y="1628706"/>
              <a:ext cx="1008236" cy="3539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  累计数</a:t>
              </a:r>
              <a:endParaRPr lang="zh-CN" altLang="en-US" sz="17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5" name="Rectangle 763"/>
          <p:cNvSpPr>
            <a:spLocks noChangeArrowheads="1"/>
          </p:cNvSpPr>
          <p:nvPr/>
        </p:nvSpPr>
        <p:spPr bwMode="auto">
          <a:xfrm>
            <a:off x="7096125" y="357188"/>
            <a:ext cx="2643188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定报表式表样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8707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96188" y="1071563"/>
            <a:ext cx="1571625" cy="3381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 w="0"/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Verdana" panose="020B0604030504040204" pitchFamily="34" charset="0"/>
              </a:rPr>
              <a:t>205-5/BJ206-6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9469" name="矩形 2"/>
          <p:cNvSpPr/>
          <p:nvPr/>
        </p:nvSpPr>
        <p:spPr>
          <a:xfrm>
            <a:off x="7096125" y="1643063"/>
            <a:ext cx="1643063" cy="21431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eaLnBrk="1" hangingPunct="1"/>
            <a:endParaRPr lang="zh-CN" altLang="en-US" dirty="0">
              <a:latin typeface="Verdana" panose="020B0604030504040204" pitchFamily="34" charset="0"/>
            </a:endParaRPr>
          </a:p>
        </p:txBody>
      </p:sp>
      <p:grpSp>
        <p:nvGrpSpPr>
          <p:cNvPr id="5" name="组合 5"/>
          <p:cNvGrpSpPr/>
          <p:nvPr/>
        </p:nvGrpSpPr>
        <p:grpSpPr>
          <a:xfrm>
            <a:off x="7380288" y="2500313"/>
            <a:ext cx="1358900" cy="430212"/>
            <a:chOff x="5178623" y="1566870"/>
            <a:chExt cx="1358553" cy="430051"/>
          </a:xfrm>
        </p:grpSpPr>
        <p:sp>
          <p:nvSpPr>
            <p:cNvPr id="29" name="椭圆形标注 28"/>
            <p:cNvSpPr/>
            <p:nvPr/>
          </p:nvSpPr>
          <p:spPr bwMode="auto">
            <a:xfrm>
              <a:off x="5178623" y="1566870"/>
              <a:ext cx="1358553" cy="430051"/>
            </a:xfrm>
            <a:prstGeom prst="wedgeEllipseCallout">
              <a:avLst>
                <a:gd name="adj1" fmla="val -85118"/>
                <a:gd name="adj2" fmla="val 148239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19472" name="文本框 12"/>
            <p:cNvSpPr txBox="1"/>
            <p:nvPr/>
          </p:nvSpPr>
          <p:spPr>
            <a:xfrm>
              <a:off x="5329622" y="1628705"/>
              <a:ext cx="1205976" cy="3538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7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含税金额</a:t>
              </a:r>
              <a:endParaRPr lang="zh-CN" altLang="en-US" sz="17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2560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4"/>
          <p:cNvGrpSpPr/>
          <p:nvPr/>
        </p:nvGrpSpPr>
        <p:grpSpPr>
          <a:xfrm>
            <a:off x="415925" y="1435100"/>
            <a:ext cx="9001125" cy="4730750"/>
            <a:chOff x="381000" y="1103313"/>
            <a:chExt cx="9001125" cy="4918075"/>
          </a:xfrm>
        </p:grpSpPr>
        <p:pic>
          <p:nvPicPr>
            <p:cNvPr id="20495" name="图片 3"/>
            <p:cNvPicPr>
              <a:picLocks noChangeAspect="1"/>
            </p:cNvPicPr>
            <p:nvPr/>
          </p:nvPicPr>
          <p:blipFill>
            <a:blip r:embed="rId1"/>
            <a:srcRect t="8453"/>
            <a:stretch>
              <a:fillRect/>
            </a:stretch>
          </p:blipFill>
          <p:spPr>
            <a:xfrm>
              <a:off x="381000" y="1103313"/>
              <a:ext cx="9001125" cy="49180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圆角矩形 3"/>
            <p:cNvSpPr/>
            <p:nvPr/>
          </p:nvSpPr>
          <p:spPr bwMode="auto">
            <a:xfrm>
              <a:off x="8578850" y="1801416"/>
              <a:ext cx="360363" cy="209595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7473950" y="1844325"/>
              <a:ext cx="857250" cy="158435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 bwMode="auto">
            <a:xfrm>
              <a:off x="8121650" y="1537358"/>
              <a:ext cx="844550" cy="306967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endParaRPr>
            </a:p>
          </p:txBody>
        </p:sp>
      </p:grpSp>
      <p:sp>
        <p:nvSpPr>
          <p:cNvPr id="18435" name="AutoShape 473"/>
          <p:cNvSpPr>
            <a:spLocks noChangeArrowheads="1"/>
          </p:cNvSpPr>
          <p:nvPr/>
        </p:nvSpPr>
        <p:spPr bwMode="auto">
          <a:xfrm>
            <a:off x="3735388" y="3024188"/>
            <a:ext cx="785813" cy="2420938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/>
          <a:lstStyle>
            <a:lvl1pPr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742950" indent="-285750"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2pPr>
            <a:lvl3pPr marL="1143000" indent="-228600"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3pPr>
            <a:lvl4pPr marL="1600200" indent="-228600"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4pPr>
            <a:lvl5pPr marL="2057400" indent="-228600"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7652" name="AutoShape 475"/>
          <p:cNvSpPr/>
          <p:nvPr/>
        </p:nvSpPr>
        <p:spPr>
          <a:xfrm flipH="1">
            <a:off x="381000" y="3643313"/>
            <a:ext cx="2857500" cy="1571625"/>
          </a:xfrm>
          <a:prstGeom prst="wedgeRoundRectCallout">
            <a:avLst>
              <a:gd name="adj1" fmla="val -62528"/>
              <a:gd name="adj2" fmla="val -76861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rgbClr val="C0504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能源消费量</a:t>
            </a:r>
            <a:r>
              <a:rPr lang="zh-CN" altLang="en-US" sz="1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摘抄</a:t>
            </a: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自</a:t>
            </a:r>
            <a:r>
              <a:rPr lang="en-US" altLang="zh-CN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205-5</a:t>
            </a: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或</a:t>
            </a:r>
            <a:r>
              <a:rPr lang="en-US" altLang="zh-CN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BJ205-6</a:t>
            </a: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，可以修改，但最终上报时与</a:t>
            </a:r>
            <a:r>
              <a:rPr lang="en-US" altLang="zh-CN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205-5</a:t>
            </a: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或</a:t>
            </a:r>
            <a:r>
              <a:rPr lang="en-US" altLang="zh-CN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BJ205-6</a:t>
            </a: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表上报数据必须一致。</a:t>
            </a:r>
            <a:r>
              <a:rPr lang="zh-CN" altLang="en-US" sz="1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</a:t>
            </a:r>
            <a:r>
              <a:rPr lang="zh-CN" altLang="en-US" sz="1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类审核）</a:t>
            </a:r>
            <a:endParaRPr lang="zh-CN" altLang="zh-CN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5" name="Rectangle 481"/>
          <p:cNvSpPr/>
          <p:nvPr/>
        </p:nvSpPr>
        <p:spPr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 eaLnBrk="1" hangingPunct="1">
              <a:buFont typeface="Wingdings" panose="05000000000000000000" pitchFamily="2" charset="2"/>
            </a:pPr>
            <a:fld id="{9A0DB2DC-4C9A-4742-B13C-FB6460FD3503}" type="slidenum">
              <a:rPr lang="zh-CN" altLang="en-US" sz="1200" b="0" dirty="0">
                <a:latin typeface="Verdana" panose="020B0604030504040204" pitchFamily="34" charset="0"/>
              </a:rPr>
            </a:fld>
            <a:endParaRPr lang="zh-CN" altLang="en-US" sz="1200" b="0" dirty="0">
              <a:latin typeface="Verdana" panose="020B0604030504040204" pitchFamily="34" charset="0"/>
            </a:endParaRPr>
          </a:p>
        </p:txBody>
      </p:sp>
      <p:sp>
        <p:nvSpPr>
          <p:cNvPr id="20486" name="灯片编号占位符 10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pic>
        <p:nvPicPr>
          <p:cNvPr id="20487" name="Picture 2" descr="C:\Users\ly\Desktop\摘抄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5" y="5884863"/>
            <a:ext cx="8929688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 bwMode="auto">
          <a:xfrm>
            <a:off x="7453313" y="6143625"/>
            <a:ext cx="357188" cy="28575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7657" name="爆炸形 2 13"/>
          <p:cNvSpPr/>
          <p:nvPr/>
        </p:nvSpPr>
        <p:spPr>
          <a:xfrm>
            <a:off x="7310438" y="6286500"/>
            <a:ext cx="1285875" cy="527050"/>
          </a:xfrm>
          <a:prstGeom prst="irregularSeal2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592638" y="2522538"/>
            <a:ext cx="1152525" cy="3302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5816600" y="2335213"/>
            <a:ext cx="1152525" cy="44608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81963" y="1095375"/>
            <a:ext cx="936625" cy="339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 w="0"/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Verdana" panose="020B0604030504040204" pitchFamily="34" charset="0"/>
              </a:rPr>
              <a:t>BJ205-7</a:t>
            </a:r>
            <a:endParaRPr kumimoji="0" lang="zh-CN" altLang="en-US" sz="2800" b="1" i="0" u="none" strike="noStrike" kern="1200" cap="none" spc="0" normalizeH="0" baseline="0" noProof="0" dirty="0">
              <a:ln w="0"/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61963" y="5626100"/>
            <a:ext cx="1152525" cy="3302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0" name="Rectangle 763"/>
          <p:cNvSpPr>
            <a:spLocks noChangeArrowheads="1"/>
          </p:cNvSpPr>
          <p:nvPr/>
        </p:nvSpPr>
        <p:spPr bwMode="auto">
          <a:xfrm>
            <a:off x="7096125" y="357188"/>
            <a:ext cx="2643188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定报表式表样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8707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27652" grpId="0" animBg="1"/>
      <p:bldP spid="27657" grpId="0" animBg="1"/>
      <p:bldP spid="2" grpId="0" animBg="1"/>
      <p:bldP spid="3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5" name="Rectangle 763"/>
          <p:cNvSpPr>
            <a:spLocks noChangeArrowheads="1"/>
          </p:cNvSpPr>
          <p:nvPr/>
        </p:nvSpPr>
        <p:spPr bwMode="auto">
          <a:xfrm>
            <a:off x="7545388" y="357188"/>
            <a:ext cx="21939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填报原则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21508" name="Picture 6" descr="D:\工作\定报\2022\年定报培训\制度修订及课件\2022年报和2023定报培训\21年报讲课源素材\xmind保存的图片和原始文件2022年报和2023定报\法人原则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857250"/>
            <a:ext cx="9286875" cy="541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5" name="Rectangle 763"/>
          <p:cNvSpPr>
            <a:spLocks noChangeArrowheads="1"/>
          </p:cNvSpPr>
          <p:nvPr/>
        </p:nvSpPr>
        <p:spPr bwMode="auto">
          <a:xfrm>
            <a:off x="7545388" y="357188"/>
            <a:ext cx="21939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填报原则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22532" name="Picture 6" descr="D:\工作\定报\2022\年定报培训\制度修订及课件\2022年报和2023定报培训\21年报讲课源素材\xmind保存的图片和原始文件2022年报和2023定报\统计人员需要提前了解企业组织架构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8" y="1000125"/>
            <a:ext cx="9440862" cy="558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Verdana" panose="020B060403050404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Verdana" panose="020B0604030504040204" pitchFamily="34" charset="0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b="0" i="1" dirty="0">
                <a:solidFill>
                  <a:schemeClr val="tx1"/>
                </a:solidFill>
              </a:rPr>
            </a:fld>
            <a:endParaRPr lang="zh-CN" altLang="en-US" sz="1200" b="0" i="1" dirty="0">
              <a:solidFill>
                <a:schemeClr val="tx1"/>
              </a:solidFill>
            </a:endParaRPr>
          </a:p>
        </p:txBody>
      </p:sp>
      <p:sp>
        <p:nvSpPr>
          <p:cNvPr id="5" name="Rectangle 763"/>
          <p:cNvSpPr>
            <a:spLocks noChangeArrowheads="1"/>
          </p:cNvSpPr>
          <p:nvPr/>
        </p:nvSpPr>
        <p:spPr bwMode="auto">
          <a:xfrm>
            <a:off x="7545388" y="357188"/>
            <a:ext cx="21939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Verdana" panose="020B0604030504040204" pitchFamily="34" charset="0"/>
              </a:rPr>
              <a:t>填报原则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23556" name="Picture 11" descr="D:\工作\定报\2022\年定报培训\制度修订及课件\2022年报和2023定报培训\21年报讲课源素材\xmind保存的图片和原始文件2022年报和2023定报\“谁消费、 谁统计” 原则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215" y="908685"/>
            <a:ext cx="8157210" cy="5707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  <a:sym typeface="Verdan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  <a:sym typeface="Verdana" panose="020B060403050404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2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  <a:sym typeface="Verdan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  <a:sym typeface="Verdana" panose="020B0604030504040204" pitchFamily="34" charset="0"/>
          </a:defRPr>
        </a:defPPr>
      </a:lstStyle>
    </a:lnDef>
  </a:objectDefaults>
  <a:extraClrSchemeLst>
    <a:extraClrScheme>
      <a:clrScheme name="默认设计模板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  <a:sym typeface="Verdan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  <a:sym typeface="Verdana" panose="020B0604030504040204" pitchFamily="34" charset="0"/>
          </a:defRPr>
        </a:defPPr>
      </a:lstStyle>
    </a:lnDef>
  </a:objectDefaults>
  <a:extraClrSchemeLst>
    <a:extraClrScheme>
      <a:clrScheme name="默认设计模板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国家">
  <a:themeElements>
    <a:clrScheme name="国家 8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FF99"/>
      </a:hlink>
      <a:folHlink>
        <a:srgbClr val="969696"/>
      </a:folHlink>
    </a:clrScheme>
    <a:fontScheme name="国家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4800" b="0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Times New Roman" panose="02020603050405020304" pitchFamily="18" charset="0"/>
            <a:ea typeface="仿宋_GB2312" panose="0201060903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4800" b="0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Times New Roman" panose="02020603050405020304" pitchFamily="18" charset="0"/>
            <a:ea typeface="仿宋_GB2312" panose="02010609030101010101" pitchFamily="49" charset="-122"/>
          </a:defRPr>
        </a:defPPr>
      </a:lstStyle>
    </a:lnDef>
  </a:objectDefaults>
  <a:extraClrSchemeLst>
    <a:extraClrScheme>
      <a:clrScheme name="国家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国家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FF99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Profi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FF0000"/>
          </a:solidFill>
          <a:round/>
        </a:ln>
      </a:spPr>
      <a:bodyPr anchor="ctr"/>
      <a:lstStyle>
        <a:defPPr>
          <a:defRPr sz="2000" dirty="0">
            <a:solidFill>
              <a:srgbClr val="FF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800" dirty="0">
            <a:latin typeface="+mn-ea"/>
            <a:ea typeface="+mn-ea"/>
          </a:defRPr>
        </a:defPPr>
      </a:lstStyle>
    </a:tx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2270</Words>
  <Application>WPS 演示</Application>
  <PresentationFormat>A4 纸张(210x297 毫米)</PresentationFormat>
  <Paragraphs>315</Paragraphs>
  <Slides>35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35</vt:i4>
      </vt:variant>
    </vt:vector>
  </HeadingPairs>
  <TitlesOfParts>
    <vt:vector size="63" baseType="lpstr">
      <vt:lpstr>Arial</vt:lpstr>
      <vt:lpstr>宋体</vt:lpstr>
      <vt:lpstr>Wingdings</vt:lpstr>
      <vt:lpstr>Verdana</vt:lpstr>
      <vt:lpstr>Times New Roman</vt:lpstr>
      <vt:lpstr>Calibri Light</vt:lpstr>
      <vt:lpstr>仿宋_GB2312</vt:lpstr>
      <vt:lpstr>微软雅黑</vt:lpstr>
      <vt:lpstr>华文楷体</vt:lpstr>
      <vt:lpstr>华文琥珀</vt:lpstr>
      <vt:lpstr>华文彩云</vt:lpstr>
      <vt:lpstr>黑体</vt:lpstr>
      <vt:lpstr>方正姚体</vt:lpstr>
      <vt:lpstr>隶书</vt:lpstr>
      <vt:lpstr>华文中宋</vt:lpstr>
      <vt:lpstr>华文宋体</vt:lpstr>
      <vt:lpstr>Arial Unicode MS</vt:lpstr>
      <vt:lpstr>楷体_GB2312</vt:lpstr>
      <vt:lpstr>方正小标宋简体</vt:lpstr>
      <vt:lpstr>Calibri</vt:lpstr>
      <vt:lpstr>默认设计模板</vt:lpstr>
      <vt:lpstr>1_默认设计模板</vt:lpstr>
      <vt:lpstr>2_默认设计模板</vt:lpstr>
      <vt:lpstr>国家</vt:lpstr>
      <vt:lpstr>1_Profile</vt:lpstr>
      <vt:lpstr>Office 主题</vt:lpstr>
      <vt:lpstr>1_Office 主题</vt:lpstr>
      <vt:lpstr>2_Office 主题</vt:lpstr>
      <vt:lpstr>五普查暨年定报制度培训  非工业能源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导向科技</dc:title>
  <dc:creator>导向科技</dc:creator>
  <dc:subject>导向科技</dc:subject>
  <cp:lastModifiedBy>Administrator</cp:lastModifiedBy>
  <cp:revision>1055</cp:revision>
  <dcterms:created xsi:type="dcterms:W3CDTF">1999-07-28T21:28:00Z</dcterms:created>
  <dcterms:modified xsi:type="dcterms:W3CDTF">2023-12-25T06:33:04Z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2052-11.8.2.10912</vt:lpwstr>
  </property>
  <property fmtid="{D5CDD505-2E9C-101B-9397-08002B2CF9AE}" pid="3" name="ICV">
    <vt:lpwstr>26EEACEDBADA4D77BEDB797D06F39EE4</vt:lpwstr>
  </property>
</Properties>
</file>